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3" r:id="rId2"/>
    <p:sldId id="350" r:id="rId3"/>
    <p:sldId id="351" r:id="rId4"/>
    <p:sldId id="352" r:id="rId5"/>
    <p:sldId id="353" r:id="rId6"/>
    <p:sldId id="354" r:id="rId7"/>
    <p:sldId id="355" r:id="rId8"/>
    <p:sldId id="356" r:id="rId9"/>
    <p:sldId id="365" r:id="rId10"/>
    <p:sldId id="379" r:id="rId11"/>
    <p:sldId id="366" r:id="rId12"/>
    <p:sldId id="364" r:id="rId13"/>
    <p:sldId id="424" r:id="rId14"/>
  </p:sldIdLst>
  <p:sldSz cx="8382000" cy="7696200"/>
  <p:notesSz cx="9144000" cy="6858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66"/>
    <a:srgbClr val="0000FF"/>
    <a:srgbClr val="CC66FF"/>
    <a:srgbClr val="3366FF"/>
    <a:srgbClr val="0033CC"/>
    <a:srgbClr val="FF66FF"/>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00" y="-72"/>
      </p:cViewPr>
      <p:guideLst>
        <p:guide orient="horz" pos="2424"/>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28650" y="2390775"/>
            <a:ext cx="7124700" cy="1649413"/>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257300" y="4360863"/>
            <a:ext cx="5867400" cy="19669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5549BAC-047A-4AF1-9B65-6530C970D242}"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695972B-DD64-4D85-922D-01C4B3FD923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972175" y="682625"/>
            <a:ext cx="1781175" cy="615791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28650" y="682625"/>
            <a:ext cx="5191125" cy="615791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5EDF71B7-94EB-4E51-9DBB-56B4918F26E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06B9B127-567E-4F16-BE46-A4AEB55CA19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661988" y="4945063"/>
            <a:ext cx="7124700" cy="1528762"/>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661988" y="3262313"/>
            <a:ext cx="7124700" cy="16827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0944138A-7A65-4156-BCE6-87527B09C544}"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28650" y="2222500"/>
            <a:ext cx="3486150" cy="4618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267200" y="2222500"/>
            <a:ext cx="3486150" cy="4618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D949CB8-05B4-4733-850F-530171A384B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19100" y="307975"/>
            <a:ext cx="7543800" cy="12827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19100" y="1722438"/>
            <a:ext cx="3703638" cy="717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19100" y="2439988"/>
            <a:ext cx="3703638" cy="4435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257675" y="1722438"/>
            <a:ext cx="3705225" cy="717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257675" y="2439988"/>
            <a:ext cx="3705225" cy="4435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F27F0C99-FFFC-4C75-8685-5AAD31E8FA6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919CCFF8-7A21-4592-BF69-F859C8A3858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D1CBE868-0F52-48BB-9127-24741E9730A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19100" y="306388"/>
            <a:ext cx="2757488" cy="1303337"/>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276600" y="306388"/>
            <a:ext cx="4686300" cy="6569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19100" y="1609725"/>
            <a:ext cx="2757488" cy="52657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1985D507-AEF3-44A1-8B86-18295742FCA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643063" y="5387975"/>
            <a:ext cx="5029200" cy="635000"/>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643063" y="687388"/>
            <a:ext cx="5029200" cy="46180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643063" y="6022975"/>
            <a:ext cx="5029200" cy="903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75C272CA-9E15-4B2C-A59F-9068E893AB7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8650" y="682625"/>
            <a:ext cx="7124700" cy="1282700"/>
          </a:xfrm>
          <a:prstGeom prst="rect">
            <a:avLst/>
          </a:prstGeom>
          <a:noFill/>
          <a:ln w="9525">
            <a:noFill/>
            <a:miter lim="800000"/>
            <a:headEnd/>
            <a:tailEnd/>
          </a:ln>
        </p:spPr>
        <p:txBody>
          <a:bodyPr vert="horz" wrap="square" lIns="75537" tIns="37768" rIns="75537" bIns="37768"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628650" y="2222500"/>
            <a:ext cx="7124700" cy="4618038"/>
          </a:xfrm>
          <a:prstGeom prst="rect">
            <a:avLst/>
          </a:prstGeom>
          <a:noFill/>
          <a:ln w="9525">
            <a:noFill/>
            <a:miter lim="800000"/>
            <a:headEnd/>
            <a:tailEnd/>
          </a:ln>
        </p:spPr>
        <p:txBody>
          <a:bodyPr vert="horz" wrap="square" lIns="75537" tIns="37768" rIns="75537" bIns="3776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628650" y="7013575"/>
            <a:ext cx="1746250" cy="512763"/>
          </a:xfrm>
          <a:prstGeom prst="rect">
            <a:avLst/>
          </a:prstGeom>
          <a:noFill/>
          <a:ln w="9525">
            <a:noFill/>
            <a:miter lim="800000"/>
            <a:headEnd/>
            <a:tailEnd/>
          </a:ln>
          <a:effectLst/>
        </p:spPr>
        <p:txBody>
          <a:bodyPr vert="horz" wrap="square" lIns="75537" tIns="37768" rIns="75537" bIns="37768" numCol="1" anchor="t" anchorCtr="0" compatLnSpc="1">
            <a:prstTxWarp prst="textNoShape">
              <a:avLst/>
            </a:prstTxWarp>
          </a:bodyPr>
          <a:lstStyle>
            <a:lvl1pPr>
              <a:defRPr sz="1200" smtClean="0"/>
            </a:lvl1pPr>
          </a:lstStyle>
          <a:p>
            <a:pPr>
              <a:defRPr/>
            </a:pPr>
            <a:endParaRPr lang="tr-TR"/>
          </a:p>
        </p:txBody>
      </p:sp>
      <p:sp>
        <p:nvSpPr>
          <p:cNvPr id="1029" name="Rectangle 5"/>
          <p:cNvSpPr>
            <a:spLocks noGrp="1" noChangeArrowheads="1"/>
          </p:cNvSpPr>
          <p:nvPr>
            <p:ph type="ftr" sz="quarter" idx="3"/>
          </p:nvPr>
        </p:nvSpPr>
        <p:spPr bwMode="auto">
          <a:xfrm>
            <a:off x="2863850" y="7013575"/>
            <a:ext cx="2654300" cy="512763"/>
          </a:xfrm>
          <a:prstGeom prst="rect">
            <a:avLst/>
          </a:prstGeom>
          <a:noFill/>
          <a:ln w="9525">
            <a:noFill/>
            <a:miter lim="800000"/>
            <a:headEnd/>
            <a:tailEnd/>
          </a:ln>
          <a:effectLst/>
        </p:spPr>
        <p:txBody>
          <a:bodyPr vert="horz" wrap="square" lIns="75537" tIns="37768" rIns="75537" bIns="37768" numCol="1" anchor="t" anchorCtr="0" compatLnSpc="1">
            <a:prstTxWarp prst="textNoShape">
              <a:avLst/>
            </a:prstTxWarp>
          </a:bodyPr>
          <a:lstStyle>
            <a:lvl1pPr algn="ctr">
              <a:defRPr sz="1200" smtClean="0"/>
            </a:lvl1pPr>
          </a:lstStyle>
          <a:p>
            <a:pPr>
              <a:defRPr/>
            </a:pPr>
            <a:endParaRPr lang="tr-TR"/>
          </a:p>
        </p:txBody>
      </p:sp>
      <p:sp>
        <p:nvSpPr>
          <p:cNvPr id="1030" name="Rectangle 6"/>
          <p:cNvSpPr>
            <a:spLocks noGrp="1" noChangeArrowheads="1"/>
          </p:cNvSpPr>
          <p:nvPr>
            <p:ph type="sldNum" sz="quarter" idx="4"/>
          </p:nvPr>
        </p:nvSpPr>
        <p:spPr bwMode="auto">
          <a:xfrm>
            <a:off x="6007100" y="7013575"/>
            <a:ext cx="1746250" cy="512763"/>
          </a:xfrm>
          <a:prstGeom prst="rect">
            <a:avLst/>
          </a:prstGeom>
          <a:noFill/>
          <a:ln w="9525">
            <a:noFill/>
            <a:miter lim="800000"/>
            <a:headEnd/>
            <a:tailEnd/>
          </a:ln>
          <a:effectLst/>
        </p:spPr>
        <p:txBody>
          <a:bodyPr vert="horz" wrap="square" lIns="75537" tIns="37768" rIns="75537" bIns="37768" numCol="1" anchor="t" anchorCtr="0" compatLnSpc="1">
            <a:prstTxWarp prst="textNoShape">
              <a:avLst/>
            </a:prstTxWarp>
          </a:bodyPr>
          <a:lstStyle>
            <a:lvl1pPr algn="r">
              <a:defRPr sz="1200" smtClean="0"/>
            </a:lvl1pPr>
          </a:lstStyle>
          <a:p>
            <a:pPr>
              <a:defRPr/>
            </a:pPr>
            <a:fld id="{EA0A4EEF-0206-4996-A4C3-AF0C16C2CA8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54063" rtl="0" eaLnBrk="0" fontAlgn="base" hangingPunct="0">
        <a:spcBef>
          <a:spcPct val="0"/>
        </a:spcBef>
        <a:spcAft>
          <a:spcPct val="0"/>
        </a:spcAft>
        <a:defRPr sz="3700">
          <a:solidFill>
            <a:schemeClr val="tx2"/>
          </a:solidFill>
          <a:latin typeface="+mj-lt"/>
          <a:ea typeface="+mj-ea"/>
          <a:cs typeface="+mj-cs"/>
        </a:defRPr>
      </a:lvl1pPr>
      <a:lvl2pPr algn="ctr" defTabSz="754063" rtl="0" eaLnBrk="0" fontAlgn="base" hangingPunct="0">
        <a:spcBef>
          <a:spcPct val="0"/>
        </a:spcBef>
        <a:spcAft>
          <a:spcPct val="0"/>
        </a:spcAft>
        <a:defRPr sz="3700">
          <a:solidFill>
            <a:schemeClr val="tx2"/>
          </a:solidFill>
          <a:latin typeface="Times New Roman"/>
        </a:defRPr>
      </a:lvl2pPr>
      <a:lvl3pPr algn="ctr" defTabSz="754063" rtl="0" eaLnBrk="0" fontAlgn="base" hangingPunct="0">
        <a:spcBef>
          <a:spcPct val="0"/>
        </a:spcBef>
        <a:spcAft>
          <a:spcPct val="0"/>
        </a:spcAft>
        <a:defRPr sz="3700">
          <a:solidFill>
            <a:schemeClr val="tx2"/>
          </a:solidFill>
          <a:latin typeface="Times New Roman"/>
        </a:defRPr>
      </a:lvl3pPr>
      <a:lvl4pPr algn="ctr" defTabSz="754063" rtl="0" eaLnBrk="0" fontAlgn="base" hangingPunct="0">
        <a:spcBef>
          <a:spcPct val="0"/>
        </a:spcBef>
        <a:spcAft>
          <a:spcPct val="0"/>
        </a:spcAft>
        <a:defRPr sz="3700">
          <a:solidFill>
            <a:schemeClr val="tx2"/>
          </a:solidFill>
          <a:latin typeface="Times New Roman"/>
        </a:defRPr>
      </a:lvl4pPr>
      <a:lvl5pPr algn="ctr" defTabSz="754063" rtl="0" eaLnBrk="0" fontAlgn="base" hangingPunct="0">
        <a:spcBef>
          <a:spcPct val="0"/>
        </a:spcBef>
        <a:spcAft>
          <a:spcPct val="0"/>
        </a:spcAft>
        <a:defRPr sz="3700">
          <a:solidFill>
            <a:schemeClr val="tx2"/>
          </a:solidFill>
          <a:latin typeface="Times New Roman"/>
        </a:defRPr>
      </a:lvl5pPr>
      <a:lvl6pPr marL="457200" algn="ctr" defTabSz="754063" rtl="0" fontAlgn="base">
        <a:spcBef>
          <a:spcPct val="0"/>
        </a:spcBef>
        <a:spcAft>
          <a:spcPct val="0"/>
        </a:spcAft>
        <a:defRPr sz="3700">
          <a:solidFill>
            <a:schemeClr val="tx2"/>
          </a:solidFill>
          <a:latin typeface="Times New Roman"/>
        </a:defRPr>
      </a:lvl6pPr>
      <a:lvl7pPr marL="914400" algn="ctr" defTabSz="754063" rtl="0" fontAlgn="base">
        <a:spcBef>
          <a:spcPct val="0"/>
        </a:spcBef>
        <a:spcAft>
          <a:spcPct val="0"/>
        </a:spcAft>
        <a:defRPr sz="3700">
          <a:solidFill>
            <a:schemeClr val="tx2"/>
          </a:solidFill>
          <a:latin typeface="Times New Roman"/>
        </a:defRPr>
      </a:lvl7pPr>
      <a:lvl8pPr marL="1371600" algn="ctr" defTabSz="754063" rtl="0" fontAlgn="base">
        <a:spcBef>
          <a:spcPct val="0"/>
        </a:spcBef>
        <a:spcAft>
          <a:spcPct val="0"/>
        </a:spcAft>
        <a:defRPr sz="3700">
          <a:solidFill>
            <a:schemeClr val="tx2"/>
          </a:solidFill>
          <a:latin typeface="Times New Roman"/>
        </a:defRPr>
      </a:lvl8pPr>
      <a:lvl9pPr marL="1828800" algn="ctr" defTabSz="754063" rtl="0" fontAlgn="base">
        <a:spcBef>
          <a:spcPct val="0"/>
        </a:spcBef>
        <a:spcAft>
          <a:spcPct val="0"/>
        </a:spcAft>
        <a:defRPr sz="3700">
          <a:solidFill>
            <a:schemeClr val="tx2"/>
          </a:solidFill>
          <a:latin typeface="Times New Roman"/>
        </a:defRPr>
      </a:lvl9pPr>
    </p:titleStyle>
    <p:bodyStyle>
      <a:lvl1pPr marL="282575" indent="-282575" algn="l" defTabSz="754063" rtl="0" eaLnBrk="0" fontAlgn="base" hangingPunct="0">
        <a:spcBef>
          <a:spcPct val="20000"/>
        </a:spcBef>
        <a:spcAft>
          <a:spcPct val="0"/>
        </a:spcAft>
        <a:buChar char="•"/>
        <a:defRPr sz="2700">
          <a:solidFill>
            <a:schemeClr val="tx1"/>
          </a:solidFill>
          <a:latin typeface="+mn-lt"/>
          <a:ea typeface="+mn-ea"/>
          <a:cs typeface="+mn-cs"/>
        </a:defRPr>
      </a:lvl1pPr>
      <a:lvl2pPr marL="612775" indent="-234950" algn="l" defTabSz="754063" rtl="0" eaLnBrk="0" fontAlgn="base" hangingPunct="0">
        <a:spcBef>
          <a:spcPct val="20000"/>
        </a:spcBef>
        <a:spcAft>
          <a:spcPct val="0"/>
        </a:spcAft>
        <a:buChar char="–"/>
        <a:defRPr sz="2300">
          <a:solidFill>
            <a:schemeClr val="tx1"/>
          </a:solidFill>
          <a:latin typeface="+mn-lt"/>
        </a:defRPr>
      </a:lvl2pPr>
      <a:lvl3pPr marL="944563" indent="-190500" algn="l" defTabSz="754063" rtl="0" eaLnBrk="0" fontAlgn="base" hangingPunct="0">
        <a:spcBef>
          <a:spcPct val="20000"/>
        </a:spcBef>
        <a:spcAft>
          <a:spcPct val="0"/>
        </a:spcAft>
        <a:buChar char="•"/>
        <a:defRPr sz="2000">
          <a:solidFill>
            <a:schemeClr val="tx1"/>
          </a:solidFill>
          <a:latin typeface="+mn-lt"/>
        </a:defRPr>
      </a:lvl3pPr>
      <a:lvl4pPr marL="1322388" indent="-188913" algn="l" defTabSz="754063" rtl="0" eaLnBrk="0" fontAlgn="base" hangingPunct="0">
        <a:spcBef>
          <a:spcPct val="20000"/>
        </a:spcBef>
        <a:spcAft>
          <a:spcPct val="0"/>
        </a:spcAft>
        <a:buChar char="–"/>
        <a:defRPr sz="1700">
          <a:solidFill>
            <a:schemeClr val="tx1"/>
          </a:solidFill>
          <a:latin typeface="+mn-lt"/>
        </a:defRPr>
      </a:lvl4pPr>
      <a:lvl5pPr marL="1698625" indent="-187325" algn="l" defTabSz="754063" rtl="0" eaLnBrk="0" fontAlgn="base" hangingPunct="0">
        <a:spcBef>
          <a:spcPct val="20000"/>
        </a:spcBef>
        <a:spcAft>
          <a:spcPct val="0"/>
        </a:spcAft>
        <a:buChar char="»"/>
        <a:defRPr sz="1700">
          <a:solidFill>
            <a:schemeClr val="tx1"/>
          </a:solidFill>
          <a:latin typeface="+mn-lt"/>
        </a:defRPr>
      </a:lvl5pPr>
      <a:lvl6pPr marL="2155825" indent="-187325" algn="l" defTabSz="754063" rtl="0" fontAlgn="base">
        <a:spcBef>
          <a:spcPct val="20000"/>
        </a:spcBef>
        <a:spcAft>
          <a:spcPct val="0"/>
        </a:spcAft>
        <a:buChar char="»"/>
        <a:defRPr sz="1700">
          <a:solidFill>
            <a:schemeClr val="tx1"/>
          </a:solidFill>
          <a:latin typeface="+mn-lt"/>
        </a:defRPr>
      </a:lvl6pPr>
      <a:lvl7pPr marL="2613025" indent="-187325" algn="l" defTabSz="754063" rtl="0" fontAlgn="base">
        <a:spcBef>
          <a:spcPct val="20000"/>
        </a:spcBef>
        <a:spcAft>
          <a:spcPct val="0"/>
        </a:spcAft>
        <a:buChar char="»"/>
        <a:defRPr sz="1700">
          <a:solidFill>
            <a:schemeClr val="tx1"/>
          </a:solidFill>
          <a:latin typeface="+mn-lt"/>
        </a:defRPr>
      </a:lvl7pPr>
      <a:lvl8pPr marL="3070225" indent="-187325" algn="l" defTabSz="754063" rtl="0" fontAlgn="base">
        <a:spcBef>
          <a:spcPct val="20000"/>
        </a:spcBef>
        <a:spcAft>
          <a:spcPct val="0"/>
        </a:spcAft>
        <a:buChar char="»"/>
        <a:defRPr sz="1700">
          <a:solidFill>
            <a:schemeClr val="tx1"/>
          </a:solidFill>
          <a:latin typeface="+mn-lt"/>
        </a:defRPr>
      </a:lvl8pPr>
      <a:lvl9pPr marL="3527425" indent="-187325" algn="l" defTabSz="754063" rtl="0" fontAlgn="base">
        <a:spcBef>
          <a:spcPct val="20000"/>
        </a:spcBef>
        <a:spcAft>
          <a:spcPct val="0"/>
        </a:spcAft>
        <a:buChar char="»"/>
        <a:defRPr sz="17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77888" y="1400175"/>
            <a:ext cx="7124700" cy="1282700"/>
          </a:xfrm>
        </p:spPr>
        <p:txBody>
          <a:bodyPr/>
          <a:lstStyle/>
          <a:p>
            <a:r>
              <a:rPr lang="tr-TR" b="1" smtClean="0"/>
              <a:t>ANNE BABA TUTUMLARI</a:t>
            </a:r>
          </a:p>
        </p:txBody>
      </p:sp>
      <p:sp>
        <p:nvSpPr>
          <p:cNvPr id="2051" name="AutoShape 5" descr="anne baba tutumları ile ilgili görsel sonucu"/>
          <p:cNvSpPr>
            <a:spLocks noChangeAspect="1" noChangeArrowheads="1"/>
          </p:cNvSpPr>
          <p:nvPr/>
        </p:nvSpPr>
        <p:spPr bwMode="auto">
          <a:xfrm>
            <a:off x="4038600" y="3695700"/>
            <a:ext cx="304800" cy="304800"/>
          </a:xfrm>
          <a:prstGeom prst="rect">
            <a:avLst/>
          </a:prstGeom>
          <a:noFill/>
          <a:ln w="9525">
            <a:noFill/>
            <a:miter lim="800000"/>
            <a:headEnd/>
            <a:tailEnd/>
          </a:ln>
        </p:spPr>
        <p:txBody>
          <a:bodyPr/>
          <a:lstStyle/>
          <a:p>
            <a:endParaRPr lang="tr-TR"/>
          </a:p>
        </p:txBody>
      </p:sp>
      <p:pic>
        <p:nvPicPr>
          <p:cNvPr id="2052" name="Picture 6" descr="indir"/>
          <p:cNvPicPr>
            <a:picLocks noChangeAspect="1" noChangeArrowheads="1"/>
          </p:cNvPicPr>
          <p:nvPr/>
        </p:nvPicPr>
        <p:blipFill>
          <a:blip r:embed="rId2"/>
          <a:srcRect/>
          <a:stretch>
            <a:fillRect/>
          </a:stretch>
        </p:blipFill>
        <p:spPr bwMode="auto">
          <a:xfrm>
            <a:off x="1743075" y="3127375"/>
            <a:ext cx="4897438" cy="324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85800" y="457200"/>
            <a:ext cx="7162800" cy="946150"/>
          </a:xfrm>
          <a:prstGeom prst="rect">
            <a:avLst/>
          </a:prstGeom>
          <a:noFill/>
          <a:ln w="9525">
            <a:noFill/>
            <a:miter lim="800000"/>
            <a:headEnd/>
            <a:tailEnd/>
          </a:ln>
        </p:spPr>
        <p:txBody>
          <a:bodyPr>
            <a:spAutoFit/>
          </a:bodyPr>
          <a:lstStyle/>
          <a:p>
            <a:pPr>
              <a:spcBef>
                <a:spcPct val="50000"/>
              </a:spcBef>
            </a:pPr>
            <a:r>
              <a:rPr lang="tr-TR" sz="2800" b="1"/>
              <a:t>Dayakla ve zor kullanarak davranışı yönlendirmeyi amaçlayan anne baba;</a:t>
            </a:r>
          </a:p>
        </p:txBody>
      </p:sp>
      <p:sp>
        <p:nvSpPr>
          <p:cNvPr id="11267" name="Text Box 3"/>
          <p:cNvSpPr txBox="1">
            <a:spLocks noChangeArrowheads="1"/>
          </p:cNvSpPr>
          <p:nvPr/>
        </p:nvSpPr>
        <p:spPr bwMode="auto">
          <a:xfrm>
            <a:off x="609600" y="2057400"/>
            <a:ext cx="6858000" cy="4479925"/>
          </a:xfrm>
          <a:prstGeom prst="rect">
            <a:avLst/>
          </a:prstGeom>
          <a:noFill/>
          <a:ln w="9525">
            <a:noFill/>
            <a:miter lim="800000"/>
            <a:headEnd/>
            <a:tailEnd/>
          </a:ln>
        </p:spPr>
        <p:txBody>
          <a:bodyPr>
            <a:spAutoFit/>
          </a:bodyPr>
          <a:lstStyle/>
          <a:p>
            <a:pPr marL="457200" indent="-457200">
              <a:spcBef>
                <a:spcPct val="50000"/>
              </a:spcBef>
              <a:buFontTx/>
              <a:buAutoNum type="alphaLcPeriod"/>
            </a:pPr>
            <a:r>
              <a:rPr lang="tr-TR" sz="3200" b="1"/>
              <a:t>Çocuğun kendilerine karşı korku, öfke ve kızgınlık içinde olmasına sebep olur.</a:t>
            </a:r>
          </a:p>
          <a:p>
            <a:pPr marL="457200" indent="-457200">
              <a:spcBef>
                <a:spcPct val="50000"/>
              </a:spcBef>
              <a:buFontTx/>
              <a:buAutoNum type="alphaLcPeriod"/>
            </a:pPr>
            <a:r>
              <a:rPr lang="tr-TR" sz="3200" b="1"/>
              <a:t>Çocuğa saldırgan olmayı ve sorunlarını şiddet yoluyla çözmeyi öğretir,</a:t>
            </a:r>
          </a:p>
          <a:p>
            <a:pPr marL="457200" indent="-457200">
              <a:spcBef>
                <a:spcPct val="50000"/>
              </a:spcBef>
              <a:buFontTx/>
              <a:buAutoNum type="alphaLcPeriod"/>
            </a:pPr>
            <a:r>
              <a:rPr lang="tr-TR" sz="3200" b="1"/>
              <a:t>Zayıf vicdan ve ahlak gelişimine yol açar.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57200" y="762000"/>
            <a:ext cx="7543800" cy="5568950"/>
          </a:xfrm>
          <a:prstGeom prst="rect">
            <a:avLst/>
          </a:prstGeom>
          <a:noFill/>
          <a:ln w="9525">
            <a:noFill/>
            <a:miter lim="800000"/>
            <a:headEnd/>
            <a:tailEnd/>
          </a:ln>
        </p:spPr>
        <p:txBody>
          <a:bodyPr>
            <a:spAutoFit/>
          </a:bodyPr>
          <a:lstStyle/>
          <a:p>
            <a:pPr marL="457200" indent="-457200">
              <a:spcBef>
                <a:spcPct val="50000"/>
              </a:spcBef>
              <a:buClr>
                <a:srgbClr val="FF0000"/>
              </a:buClr>
              <a:buFontTx/>
              <a:buChar char="•"/>
            </a:pPr>
            <a:r>
              <a:rPr lang="tr-TR" b="1"/>
              <a:t>Şımartmak sevgi değildir.Şımartmak çocuğu her yönden geriletir, sevmekse geriletmez. Şımartılan çocuk bencilleşir sorumluluklarının farkına varamaz.</a:t>
            </a:r>
          </a:p>
          <a:p>
            <a:pPr marL="457200" indent="-457200">
              <a:spcBef>
                <a:spcPct val="50000"/>
              </a:spcBef>
              <a:buClr>
                <a:srgbClr val="FF0000"/>
              </a:buClr>
              <a:buFontTx/>
              <a:buChar char="•"/>
            </a:pPr>
            <a:r>
              <a:rPr lang="tr-TR" b="1"/>
              <a:t>Eğitim açısından en önemli nokta ana babaların çocukla beraber oyun oynamaları ve oyuncak yapmalarıdır. Bunu yapmak asla gevşeklik değildir.</a:t>
            </a:r>
          </a:p>
          <a:p>
            <a:pPr marL="457200" indent="-457200">
              <a:spcBef>
                <a:spcPct val="50000"/>
              </a:spcBef>
              <a:buClr>
                <a:srgbClr val="FF0000"/>
              </a:buClr>
              <a:buFontTx/>
              <a:buChar char="•"/>
            </a:pPr>
            <a:r>
              <a:rPr lang="tr-TR" b="1"/>
              <a:t>Çocuğu tanıyabilmenin en kestirme yolu çocukla dost olmaktır.Çünkü çocuk sevildiğine sayıldığına değer verildiğine inandığı oranda ana babasına güvenle açılabilir.Ancak çocuğun anlattığı duygu ve düşünce yaşadığı olaylar asla kendisine karşı kullanılmamalıdır bu yüzden çocuk cezalandırılmamalı alay edilmemelidir.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62000" y="533400"/>
            <a:ext cx="7162800" cy="4473575"/>
          </a:xfrm>
          <a:prstGeom prst="rect">
            <a:avLst/>
          </a:prstGeom>
          <a:noFill/>
          <a:ln w="9525">
            <a:noFill/>
            <a:miter lim="800000"/>
            <a:headEnd/>
            <a:tailEnd/>
          </a:ln>
        </p:spPr>
        <p:txBody>
          <a:bodyPr>
            <a:spAutoFit/>
          </a:bodyPr>
          <a:lstStyle/>
          <a:p>
            <a:pPr marL="457200" indent="-457200">
              <a:spcBef>
                <a:spcPct val="50000"/>
              </a:spcBef>
            </a:pPr>
            <a:r>
              <a:rPr lang="tr-TR" b="1"/>
              <a:t>Çocuğa olumlu  yaklaşım için:</a:t>
            </a:r>
          </a:p>
          <a:p>
            <a:pPr marL="457200" indent="-457200">
              <a:spcBef>
                <a:spcPct val="50000"/>
              </a:spcBef>
              <a:buFontTx/>
              <a:buAutoNum type="arabicPeriod"/>
            </a:pPr>
            <a:r>
              <a:rPr lang="tr-TR" b="1"/>
              <a:t>Önce kendi kafanızda net ve tutarlı olun.Çocukla iyi bir iletişim kurun. Yaptığınız işi bırakıp çocuğa yaklaşın ve onun size bakmasını sağlayın.</a:t>
            </a:r>
          </a:p>
          <a:p>
            <a:pPr marL="457200" indent="-457200">
              <a:spcBef>
                <a:spcPct val="50000"/>
              </a:spcBef>
              <a:buFontTx/>
              <a:buAutoNum type="arabicPeriod"/>
            </a:pPr>
            <a:r>
              <a:rPr lang="tr-TR" b="1"/>
              <a:t>O size bakıncaya kadar.,yapmasını istediğiniz şeyi söylemeyin.</a:t>
            </a:r>
          </a:p>
          <a:p>
            <a:pPr marL="457200" indent="-457200">
              <a:spcBef>
                <a:spcPct val="50000"/>
              </a:spcBef>
              <a:buFontTx/>
              <a:buAutoNum type="arabicPeriod"/>
            </a:pPr>
            <a:r>
              <a:rPr lang="tr-TR" b="1"/>
              <a:t>Açık  ve net olun.’ Şimdi şunu..... Yapmanı istiyorum, anlıyor musun,’ deyin. Evet veya Hayır cevabı alıncaya kadar bekleyin.</a:t>
            </a:r>
          </a:p>
          <a:p>
            <a:pPr marL="457200" indent="-457200">
              <a:spcBef>
                <a:spcPct val="50000"/>
              </a:spcBef>
              <a:buFontTx/>
              <a:buAutoNum type="arabicPeriod"/>
            </a:pPr>
            <a:r>
              <a:rPr lang="tr-TR" b="1"/>
              <a:t>Eğer karşılık vermezse istediğinizi tekrarlayın.</a:t>
            </a:r>
          </a:p>
        </p:txBody>
      </p:sp>
      <p:sp>
        <p:nvSpPr>
          <p:cNvPr id="13315" name="Text Box 4"/>
          <p:cNvSpPr txBox="1">
            <a:spLocks noChangeArrowheads="1"/>
          </p:cNvSpPr>
          <p:nvPr/>
        </p:nvSpPr>
        <p:spPr bwMode="auto">
          <a:xfrm>
            <a:off x="914400" y="5334000"/>
            <a:ext cx="6934200" cy="1917700"/>
          </a:xfrm>
          <a:prstGeom prst="rect">
            <a:avLst/>
          </a:prstGeom>
          <a:noFill/>
          <a:ln w="9525">
            <a:noFill/>
            <a:miter lim="800000"/>
            <a:headEnd/>
            <a:tailEnd/>
          </a:ln>
        </p:spPr>
        <p:txBody>
          <a:bodyPr>
            <a:spAutoFit/>
          </a:bodyPr>
          <a:lstStyle/>
          <a:p>
            <a:pPr>
              <a:spcBef>
                <a:spcPct val="50000"/>
              </a:spcBef>
            </a:pPr>
            <a:r>
              <a:rPr lang="tr-TR" b="1"/>
              <a:t>Tartışmayın, kızmayın. Yavaş ve derin nefesler alın, böylece sakinleşirsiniz. Aile çocuk ilişkileri, anne-babanın sabırlı olmasını gerektirir.Burada çocuğa vermeye çalıştığınız, bu konuda kararlı olduğunuz mesajıdır.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735013" y="968375"/>
            <a:ext cx="7124700" cy="5688013"/>
          </a:xfrm>
        </p:spPr>
        <p:txBody>
          <a:bodyPr/>
          <a:lstStyle/>
          <a:p>
            <a:pPr algn="ctr">
              <a:buFontTx/>
              <a:buNone/>
            </a:pPr>
            <a:r>
              <a:rPr lang="tr-TR" sz="5400" smtClean="0"/>
              <a:t> </a:t>
            </a:r>
            <a:r>
              <a:rPr lang="tr-TR" sz="5400" b="1" smtClean="0"/>
              <a:t>İnsana hiçbir şey öğretemezsin;</a:t>
            </a:r>
            <a:br>
              <a:rPr lang="tr-TR" sz="5400" b="1" smtClean="0"/>
            </a:br>
            <a:r>
              <a:rPr lang="tr-TR" sz="5400" b="1" smtClean="0"/>
              <a:t>öğrenmeyi ancak kendi içinde</a:t>
            </a:r>
            <a:br>
              <a:rPr lang="tr-TR" sz="5400" b="1" smtClean="0"/>
            </a:br>
            <a:r>
              <a:rPr lang="tr-TR" sz="5400" b="1" smtClean="0"/>
              <a:t>bulacağını öğretebilirsin.</a:t>
            </a:r>
            <a:br>
              <a:rPr lang="tr-TR" sz="5400" b="1" smtClean="0"/>
            </a:br>
            <a:r>
              <a:rPr lang="tr-TR" sz="5400" b="1" smtClean="0"/>
              <a:t>Galileo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62000" y="533400"/>
            <a:ext cx="7315200" cy="1190625"/>
          </a:xfrm>
          <a:prstGeom prst="rect">
            <a:avLst/>
          </a:prstGeom>
          <a:noFill/>
          <a:ln w="9525">
            <a:noFill/>
            <a:miter lim="800000"/>
            <a:headEnd/>
            <a:tailEnd/>
          </a:ln>
        </p:spPr>
        <p:txBody>
          <a:bodyPr>
            <a:spAutoFit/>
          </a:bodyPr>
          <a:lstStyle/>
          <a:p>
            <a:pPr algn="ctr">
              <a:spcBef>
                <a:spcPct val="50000"/>
              </a:spcBef>
            </a:pPr>
            <a:r>
              <a:rPr lang="tr-TR" sz="3600" b="1"/>
              <a:t>YAYGIN ANA BABA TUTUMLARI</a:t>
            </a:r>
          </a:p>
        </p:txBody>
      </p:sp>
      <p:sp>
        <p:nvSpPr>
          <p:cNvPr id="3075" name="Text Box 3"/>
          <p:cNvSpPr txBox="1">
            <a:spLocks noChangeArrowheads="1"/>
          </p:cNvSpPr>
          <p:nvPr/>
        </p:nvSpPr>
        <p:spPr bwMode="auto">
          <a:xfrm>
            <a:off x="381000" y="3200400"/>
            <a:ext cx="6705600" cy="415290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tr-TR" sz="2800" b="1"/>
              <a:t>Baskıcı Ve Otoriter Tutum</a:t>
            </a:r>
          </a:p>
          <a:p>
            <a:pPr marL="457200" indent="-457200">
              <a:spcBef>
                <a:spcPct val="50000"/>
              </a:spcBef>
              <a:buFontTx/>
              <a:buAutoNum type="arabicPeriod"/>
            </a:pPr>
            <a:r>
              <a:rPr lang="tr-TR" sz="2800" b="1"/>
              <a:t>Gevşek Tutum(Çocuk Merkezli Aile)</a:t>
            </a:r>
          </a:p>
          <a:p>
            <a:pPr marL="457200" indent="-457200">
              <a:spcBef>
                <a:spcPct val="50000"/>
              </a:spcBef>
              <a:buFontTx/>
              <a:buAutoNum type="arabicPeriod"/>
            </a:pPr>
            <a:r>
              <a:rPr lang="tr-TR" sz="2800" b="1"/>
              <a:t>Dengesiz Ve Kararsız Tutum</a:t>
            </a:r>
          </a:p>
          <a:p>
            <a:pPr marL="457200" indent="-457200">
              <a:spcBef>
                <a:spcPct val="50000"/>
              </a:spcBef>
              <a:buFontTx/>
              <a:buAutoNum type="arabicPeriod"/>
            </a:pPr>
            <a:r>
              <a:rPr lang="tr-TR" sz="2800" b="1"/>
              <a:t>Koruyucu  Tutum</a:t>
            </a:r>
          </a:p>
          <a:p>
            <a:pPr marL="457200" indent="-457200">
              <a:spcBef>
                <a:spcPct val="50000"/>
              </a:spcBef>
              <a:buFontTx/>
              <a:buAutoNum type="arabicPeriod"/>
            </a:pPr>
            <a:r>
              <a:rPr lang="tr-TR" sz="2800" b="1"/>
              <a:t>İlgisiz Ve Kayıtsız Tutum</a:t>
            </a:r>
          </a:p>
          <a:p>
            <a:pPr marL="457200" indent="-457200">
              <a:spcBef>
                <a:spcPct val="50000"/>
              </a:spcBef>
              <a:buFontTx/>
              <a:buAutoNum type="arabicPeriod"/>
            </a:pPr>
            <a:r>
              <a:rPr lang="tr-TR" sz="2800" b="1"/>
              <a:t>Güven Verici, Destekleyici Ve Hoşgörülü Tutum</a:t>
            </a:r>
          </a:p>
        </p:txBody>
      </p:sp>
      <p:pic>
        <p:nvPicPr>
          <p:cNvPr id="3076" name="Picture 4" descr="PE02622_"/>
          <p:cNvPicPr>
            <a:picLocks noChangeAspect="1" noChangeArrowheads="1"/>
          </p:cNvPicPr>
          <p:nvPr/>
        </p:nvPicPr>
        <p:blipFill>
          <a:blip r:embed="rId2"/>
          <a:srcRect/>
          <a:stretch>
            <a:fillRect/>
          </a:stretch>
        </p:blipFill>
        <p:spPr bwMode="auto">
          <a:xfrm>
            <a:off x="5343525" y="1400175"/>
            <a:ext cx="2573338" cy="2230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81000" y="304800"/>
            <a:ext cx="7543800" cy="519113"/>
          </a:xfrm>
          <a:prstGeom prst="rect">
            <a:avLst/>
          </a:prstGeom>
          <a:noFill/>
          <a:ln w="9525">
            <a:noFill/>
            <a:miter lim="800000"/>
            <a:headEnd/>
            <a:tailEnd/>
          </a:ln>
        </p:spPr>
        <p:txBody>
          <a:bodyPr>
            <a:spAutoFit/>
          </a:bodyPr>
          <a:lstStyle/>
          <a:p>
            <a:pPr algn="ctr">
              <a:spcBef>
                <a:spcPct val="50000"/>
              </a:spcBef>
            </a:pPr>
            <a:r>
              <a:rPr lang="tr-TR" sz="2800" b="1"/>
              <a:t>BASKICI VE OTORİTER TUTUM</a:t>
            </a:r>
          </a:p>
        </p:txBody>
      </p:sp>
      <p:sp>
        <p:nvSpPr>
          <p:cNvPr id="4099" name="Text Box 3"/>
          <p:cNvSpPr txBox="1">
            <a:spLocks noChangeArrowheads="1"/>
          </p:cNvSpPr>
          <p:nvPr/>
        </p:nvSpPr>
        <p:spPr bwMode="auto">
          <a:xfrm>
            <a:off x="700088" y="925513"/>
            <a:ext cx="7162800" cy="4291012"/>
          </a:xfrm>
          <a:prstGeom prst="rect">
            <a:avLst/>
          </a:prstGeom>
          <a:noFill/>
          <a:ln w="9525">
            <a:noFill/>
            <a:miter lim="800000"/>
            <a:headEnd/>
            <a:tailEnd/>
          </a:ln>
        </p:spPr>
        <p:txBody>
          <a:bodyPr>
            <a:spAutoFit/>
          </a:bodyPr>
          <a:lstStyle/>
          <a:p>
            <a:pPr>
              <a:spcBef>
                <a:spcPct val="50000"/>
              </a:spcBef>
            </a:pPr>
            <a:r>
              <a:rPr lang="tr-TR">
                <a:solidFill>
                  <a:srgbClr val="FF0000"/>
                </a:solidFill>
              </a:rPr>
              <a:t>DAVRANIŞ: </a:t>
            </a:r>
            <a:r>
              <a:rPr lang="tr-TR" b="1"/>
              <a:t>Katı disiplin</a:t>
            </a:r>
            <a:r>
              <a:rPr lang="tr-TR"/>
              <a:t> vardır.Çocuk, her kurala uymak zorundadır. </a:t>
            </a:r>
            <a:r>
              <a:rPr lang="tr-TR" b="1"/>
              <a:t>Zor </a:t>
            </a:r>
            <a:r>
              <a:rPr lang="tr-TR"/>
              <a:t>kullanarak denetleme ve sevgi esirgeyerek denetleme boyutları egemendir.Denetlenen çocuk ,hangi davranışın hangi tepkiyi alacağı hakkında bir fikre sahip değildir.Çocuk devamlı </a:t>
            </a:r>
            <a:r>
              <a:rPr lang="tr-TR" b="1"/>
              <a:t>suçlanır, karışılır ve cezalandırılır.</a:t>
            </a:r>
          </a:p>
          <a:p>
            <a:pPr>
              <a:spcBef>
                <a:spcPct val="50000"/>
              </a:spcBef>
            </a:pPr>
            <a:r>
              <a:rPr lang="tr-TR">
                <a:solidFill>
                  <a:srgbClr val="FF0000"/>
                </a:solidFill>
              </a:rPr>
              <a:t>SONUÇ:</a:t>
            </a:r>
            <a:r>
              <a:rPr lang="tr-TR"/>
              <a:t>Çocuğun kendine olan güvenini ortadan kalkar.Çocuğun kişiliği zayıflar.Çocuk,sessiz, uslu, nazik, dürüst ve dikkatli olur ama çocuk,küskün, silik, çekingen, kolayca etki altında kalan, aşırı hassas veya aşırı isyankar bir birey haline gelir.</a:t>
            </a:r>
          </a:p>
        </p:txBody>
      </p:sp>
      <p:pic>
        <p:nvPicPr>
          <p:cNvPr id="4100" name="Picture 5" descr="BD05515_"/>
          <p:cNvPicPr>
            <a:picLocks noChangeAspect="1" noChangeArrowheads="1"/>
          </p:cNvPicPr>
          <p:nvPr/>
        </p:nvPicPr>
        <p:blipFill>
          <a:blip r:embed="rId2"/>
          <a:srcRect/>
          <a:stretch>
            <a:fillRect/>
          </a:stretch>
        </p:blipFill>
        <p:spPr bwMode="auto">
          <a:xfrm>
            <a:off x="228600" y="5105400"/>
            <a:ext cx="21336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46088" y="319088"/>
            <a:ext cx="3889375" cy="946150"/>
          </a:xfrm>
          <a:prstGeom prst="rect">
            <a:avLst/>
          </a:prstGeom>
          <a:noFill/>
          <a:ln w="9525">
            <a:noFill/>
            <a:miter lim="800000"/>
            <a:headEnd/>
            <a:tailEnd/>
          </a:ln>
        </p:spPr>
        <p:txBody>
          <a:bodyPr>
            <a:spAutoFit/>
          </a:bodyPr>
          <a:lstStyle/>
          <a:p>
            <a:pPr>
              <a:spcBef>
                <a:spcPct val="50000"/>
              </a:spcBef>
            </a:pPr>
            <a:r>
              <a:rPr lang="tr-TR" sz="2800" b="1"/>
              <a:t>GEVŞEK TUTUM (Çocuk  Merkezli  Aile)</a:t>
            </a:r>
          </a:p>
        </p:txBody>
      </p:sp>
      <p:sp>
        <p:nvSpPr>
          <p:cNvPr id="5123" name="Text Box 3"/>
          <p:cNvSpPr txBox="1">
            <a:spLocks noChangeArrowheads="1"/>
          </p:cNvSpPr>
          <p:nvPr/>
        </p:nvSpPr>
        <p:spPr bwMode="auto">
          <a:xfrm>
            <a:off x="457200" y="2720975"/>
            <a:ext cx="7162800" cy="4511675"/>
          </a:xfrm>
          <a:prstGeom prst="rect">
            <a:avLst/>
          </a:prstGeom>
          <a:noFill/>
          <a:ln w="9525">
            <a:noFill/>
            <a:miter lim="800000"/>
            <a:headEnd/>
            <a:tailEnd/>
          </a:ln>
        </p:spPr>
        <p:txBody>
          <a:bodyPr>
            <a:spAutoFit/>
          </a:bodyPr>
          <a:lstStyle/>
          <a:p>
            <a:pPr>
              <a:spcBef>
                <a:spcPct val="50000"/>
              </a:spcBef>
            </a:pPr>
            <a:r>
              <a:rPr lang="tr-TR" sz="2000">
                <a:solidFill>
                  <a:srgbClr val="FF0000"/>
                </a:solidFill>
              </a:rPr>
              <a:t>DAVRANIŞ:</a:t>
            </a:r>
            <a:r>
              <a:rPr lang="tr-TR" sz="2000"/>
              <a:t> Çocuk ailede insiyatif sahibi tek kişidir ve onun isteklerine diğer aile bireyleri kayıtsız şartsız uyarlar.Anne – baba-çocuk rolleri, hak ve sorumluluklar gözardı edilmiştir.Ana-baba- çocuk arasında sağlıklı bir iletişim yoktur. Çocuk, abartılmış sevgi gösterileri içinde büyür. Anne baba evde çocuklarının egemenliğini kabullenmiş ve onlara boyun eğmişlerdir.Çocuk aşırı şımartılmıştır.</a:t>
            </a:r>
          </a:p>
          <a:p>
            <a:pPr>
              <a:spcBef>
                <a:spcPct val="50000"/>
              </a:spcBef>
            </a:pPr>
            <a:r>
              <a:rPr lang="tr-TR" sz="2000">
                <a:solidFill>
                  <a:srgbClr val="FF0000"/>
                </a:solidFill>
              </a:rPr>
              <a:t>SONUÇ:</a:t>
            </a:r>
            <a:r>
              <a:rPr lang="tr-TR" sz="2000"/>
              <a:t> Çocuk doyumsuzdur, 300 elektronik oyuncağına 301 ‘incinin eklenmesini ister.Ana- babalarına hükmederler ve onlara çok az saygı gösterirler.Zamanla ev dışındaki kimselere de egemen olmanın yollarını ararlar.Hayatlarının ilk günlerinden itibaren her türlü ihtiyaçlarının karşılanacağı ve isteklerinin buyruk niteliği taşıdığı beklentisini geliştirmişlerdir.Okul ortamına uyum sağlamakta güçlük çeker. Yetişkin olduklarında da toplumun kendilerine vermediği hakları kendilerine tanımaya karşılaşırlar.</a:t>
            </a:r>
          </a:p>
        </p:txBody>
      </p:sp>
      <p:pic>
        <p:nvPicPr>
          <p:cNvPr id="5124" name="Picture 5" descr="images (2)"/>
          <p:cNvPicPr>
            <a:picLocks noChangeAspect="1" noChangeArrowheads="1"/>
          </p:cNvPicPr>
          <p:nvPr/>
        </p:nvPicPr>
        <p:blipFill>
          <a:blip r:embed="rId2"/>
          <a:srcRect/>
          <a:stretch>
            <a:fillRect/>
          </a:stretch>
        </p:blipFill>
        <p:spPr bwMode="auto">
          <a:xfrm>
            <a:off x="4695825" y="114300"/>
            <a:ext cx="3311525" cy="237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614738" y="304800"/>
            <a:ext cx="4538662" cy="946150"/>
          </a:xfrm>
          <a:prstGeom prst="rect">
            <a:avLst/>
          </a:prstGeom>
          <a:noFill/>
          <a:ln w="9525">
            <a:noFill/>
            <a:miter lim="800000"/>
            <a:headEnd/>
            <a:tailEnd/>
          </a:ln>
        </p:spPr>
        <p:txBody>
          <a:bodyPr>
            <a:spAutoFit/>
          </a:bodyPr>
          <a:lstStyle/>
          <a:p>
            <a:pPr algn="ctr">
              <a:spcBef>
                <a:spcPct val="50000"/>
              </a:spcBef>
            </a:pPr>
            <a:r>
              <a:rPr lang="tr-TR" sz="2800" b="1"/>
              <a:t>DENGESİZ VE KARASIZ TUTUM</a:t>
            </a:r>
          </a:p>
        </p:txBody>
      </p:sp>
      <p:sp>
        <p:nvSpPr>
          <p:cNvPr id="6147" name="Text Box 3"/>
          <p:cNvSpPr txBox="1">
            <a:spLocks noChangeArrowheads="1"/>
          </p:cNvSpPr>
          <p:nvPr/>
        </p:nvSpPr>
        <p:spPr bwMode="auto">
          <a:xfrm>
            <a:off x="446088" y="1616075"/>
            <a:ext cx="7239000" cy="5751513"/>
          </a:xfrm>
          <a:prstGeom prst="rect">
            <a:avLst/>
          </a:prstGeom>
          <a:noFill/>
          <a:ln w="9525">
            <a:noFill/>
            <a:miter lim="800000"/>
            <a:headEnd/>
            <a:tailEnd/>
          </a:ln>
        </p:spPr>
        <p:txBody>
          <a:bodyPr>
            <a:spAutoFit/>
          </a:bodyPr>
          <a:lstStyle/>
          <a:p>
            <a:pPr>
              <a:spcBef>
                <a:spcPct val="50000"/>
              </a:spcBef>
            </a:pPr>
            <a:r>
              <a:rPr lang="tr-TR" b="1"/>
              <a:t>DAVRANIŞ:</a:t>
            </a:r>
            <a:r>
              <a:rPr lang="tr-TR"/>
              <a:t> Anne-baba arasında görüş ayrılığı vardır.Ayrıca anne- baba değişken davranışlar sergilerler.Ana-baba, çocuk konusunda –çocuğun yanında- birbirlerini eleştirirler.Taraflardan biri çocuğu kayırır. Çocuğuna sözünü dinletmeye çalışan karasız ve dengesiz bir anne; Önce çocuğuna yumuşak tonda konuşur,ardından sesini yükseltir,annenin isteği hala yerine getirilmemişse  anne çocuğu döver fakat ardından da diz çöküp özür diler. Baba,yorgun olmadığı ve sakin  olduğu bir günde ‘uygun’gördüğü bir davranışı, yorgun ve gergin olduğu bir günde ‘uygun olmayan’bir davranış olarak görür.</a:t>
            </a:r>
          </a:p>
          <a:p>
            <a:pPr>
              <a:spcBef>
                <a:spcPct val="50000"/>
              </a:spcBef>
            </a:pPr>
            <a:r>
              <a:rPr lang="tr-TR"/>
              <a:t>SONUÇ:Çocukta bazı iç çatışmalar oluşabilir.Çocuk huzursuz bir yapıya sahip olur. Çocuk,dengesiz ve tutarsız davranışlar sergiler.</a:t>
            </a:r>
          </a:p>
        </p:txBody>
      </p:sp>
      <p:pic>
        <p:nvPicPr>
          <p:cNvPr id="6148" name="Picture 5" descr="images"/>
          <p:cNvPicPr>
            <a:picLocks noChangeAspect="1" noChangeArrowheads="1"/>
          </p:cNvPicPr>
          <p:nvPr/>
        </p:nvPicPr>
        <p:blipFill>
          <a:blip r:embed="rId2"/>
          <a:srcRect/>
          <a:stretch>
            <a:fillRect/>
          </a:stretch>
        </p:blipFill>
        <p:spPr bwMode="auto">
          <a:xfrm>
            <a:off x="303213" y="-184150"/>
            <a:ext cx="3024187"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19113" y="752475"/>
            <a:ext cx="4518025" cy="519113"/>
          </a:xfrm>
          <a:prstGeom prst="rect">
            <a:avLst/>
          </a:prstGeom>
          <a:noFill/>
          <a:ln w="9525">
            <a:noFill/>
            <a:miter lim="800000"/>
            <a:headEnd/>
            <a:tailEnd/>
          </a:ln>
        </p:spPr>
        <p:txBody>
          <a:bodyPr>
            <a:spAutoFit/>
          </a:bodyPr>
          <a:lstStyle/>
          <a:p>
            <a:pPr algn="ctr">
              <a:spcBef>
                <a:spcPct val="50000"/>
              </a:spcBef>
            </a:pPr>
            <a:r>
              <a:rPr lang="tr-TR" sz="2800" b="1"/>
              <a:t>KORUYUCU TUTUM</a:t>
            </a:r>
          </a:p>
        </p:txBody>
      </p:sp>
      <p:sp>
        <p:nvSpPr>
          <p:cNvPr id="7171" name="Text Box 3"/>
          <p:cNvSpPr txBox="1">
            <a:spLocks noChangeArrowheads="1"/>
          </p:cNvSpPr>
          <p:nvPr/>
        </p:nvSpPr>
        <p:spPr bwMode="auto">
          <a:xfrm>
            <a:off x="446088" y="2263775"/>
            <a:ext cx="7086600" cy="5021263"/>
          </a:xfrm>
          <a:prstGeom prst="rect">
            <a:avLst/>
          </a:prstGeom>
          <a:noFill/>
          <a:ln w="9525">
            <a:noFill/>
            <a:miter lim="800000"/>
            <a:headEnd/>
            <a:tailEnd/>
          </a:ln>
        </p:spPr>
        <p:txBody>
          <a:bodyPr>
            <a:spAutoFit/>
          </a:bodyPr>
          <a:lstStyle/>
          <a:p>
            <a:pPr>
              <a:spcBef>
                <a:spcPct val="50000"/>
              </a:spcBef>
            </a:pPr>
            <a:r>
              <a:rPr lang="tr-TR" b="1"/>
              <a:t>DAVRANIŞ:</a:t>
            </a:r>
            <a:r>
              <a:rPr lang="tr-TR"/>
              <a:t> Çocuğa gereğinden fazla kontrol ve özen gösterilir.Anne çocuğuna yardım etme ve ona olan sevgisini dile getirme adına çocuğunun yapması gereken davranışları veya görevleri kendisi yapar.Mesela;2 yaşlarında çatal-kaşık kullanabilen çocuğa 8-9 yaşlarına gelse bile anne eliyle yemek yedirir.</a:t>
            </a:r>
          </a:p>
          <a:p>
            <a:pPr>
              <a:spcBef>
                <a:spcPct val="50000"/>
              </a:spcBef>
            </a:pPr>
            <a:r>
              <a:rPr lang="tr-TR" b="1"/>
              <a:t>SONUÇ:</a:t>
            </a:r>
            <a:r>
              <a:rPr lang="tr-TR"/>
              <a:t>Çocuk diğer kimselere aşırı bağımlı, güvensiz, duygusal kırıklıkları olan bir kişi olabilir.Gelecekte aynı koruyucu tutumu eşinden bekleyebilir.Çocuk kendi kendini yöneten bir birey olamaz. Çocuğun sosyal gelişimi zedelenir,çocuk kendini gruba dahil ettirmek için zaman zaman toplumdışı ve isyankar davranışlara başvurabilir.</a:t>
            </a:r>
          </a:p>
        </p:txBody>
      </p:sp>
      <p:pic>
        <p:nvPicPr>
          <p:cNvPr id="7172" name="Picture 5" descr="images (1)"/>
          <p:cNvPicPr>
            <a:picLocks noChangeAspect="1" noChangeArrowheads="1"/>
          </p:cNvPicPr>
          <p:nvPr/>
        </p:nvPicPr>
        <p:blipFill>
          <a:blip r:embed="rId2"/>
          <a:srcRect/>
          <a:stretch>
            <a:fillRect/>
          </a:stretch>
        </p:blipFill>
        <p:spPr bwMode="auto">
          <a:xfrm>
            <a:off x="5199063" y="107950"/>
            <a:ext cx="2782887" cy="2039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38200" y="381000"/>
            <a:ext cx="3497263" cy="1554163"/>
          </a:xfrm>
          <a:prstGeom prst="rect">
            <a:avLst/>
          </a:prstGeom>
          <a:noFill/>
          <a:ln w="9525">
            <a:noFill/>
            <a:miter lim="800000"/>
            <a:headEnd/>
            <a:tailEnd/>
          </a:ln>
        </p:spPr>
        <p:txBody>
          <a:bodyPr>
            <a:spAutoFit/>
          </a:bodyPr>
          <a:lstStyle/>
          <a:p>
            <a:pPr algn="ctr">
              <a:spcBef>
                <a:spcPct val="50000"/>
              </a:spcBef>
            </a:pPr>
            <a:r>
              <a:rPr lang="tr-TR" sz="3200" b="1"/>
              <a:t>İLGİSİZ VE KAYITSIZ TUTUM</a:t>
            </a:r>
          </a:p>
        </p:txBody>
      </p:sp>
      <p:sp>
        <p:nvSpPr>
          <p:cNvPr id="8195" name="Text Box 3"/>
          <p:cNvSpPr txBox="1">
            <a:spLocks noChangeArrowheads="1"/>
          </p:cNvSpPr>
          <p:nvPr/>
        </p:nvSpPr>
        <p:spPr bwMode="auto">
          <a:xfrm>
            <a:off x="762000" y="2725738"/>
            <a:ext cx="6858000" cy="4722812"/>
          </a:xfrm>
          <a:prstGeom prst="rect">
            <a:avLst/>
          </a:prstGeom>
          <a:noFill/>
          <a:ln w="9525">
            <a:noFill/>
            <a:miter lim="800000"/>
            <a:headEnd/>
            <a:tailEnd/>
          </a:ln>
        </p:spPr>
        <p:txBody>
          <a:bodyPr>
            <a:spAutoFit/>
          </a:bodyPr>
          <a:lstStyle/>
          <a:p>
            <a:pPr>
              <a:spcBef>
                <a:spcPct val="50000"/>
              </a:spcBef>
            </a:pPr>
            <a:r>
              <a:rPr lang="tr-TR" sz="3200" b="1"/>
              <a:t>DAVRANIŞ:</a:t>
            </a:r>
            <a:r>
              <a:rPr lang="tr-TR" sz="3200"/>
              <a:t>Anne-baba çocuğu yalnız bırakma görmezden gelme şeklinde çocuğu yalnız bırakır.Duygusal istismara yol açan böyle bir ortamda ana-baba-çocuk üçgeni arasında iletişim kopukluğu gözlenir.</a:t>
            </a:r>
          </a:p>
          <a:p>
            <a:pPr>
              <a:spcBef>
                <a:spcPct val="50000"/>
              </a:spcBef>
            </a:pPr>
            <a:r>
              <a:rPr lang="tr-TR" sz="3200" b="1"/>
              <a:t>SONUÇ:</a:t>
            </a:r>
            <a:r>
              <a:rPr lang="tr-TR" sz="3200"/>
              <a:t>Çocuk, arkadaşlarına ve yakın çevresindeki eşyalara zarar  verebilir. Çocuğun saldırganlık eğilimi güçlüdür.</a:t>
            </a:r>
          </a:p>
        </p:txBody>
      </p:sp>
      <p:pic>
        <p:nvPicPr>
          <p:cNvPr id="8196" name="Picture 5" descr="13334463894f7ac6f5163a8"/>
          <p:cNvPicPr>
            <a:picLocks noChangeAspect="1" noChangeArrowheads="1"/>
          </p:cNvPicPr>
          <p:nvPr/>
        </p:nvPicPr>
        <p:blipFill>
          <a:blip r:embed="rId2"/>
          <a:srcRect/>
          <a:stretch>
            <a:fillRect/>
          </a:stretch>
        </p:blipFill>
        <p:spPr bwMode="auto">
          <a:xfrm>
            <a:off x="4622800" y="0"/>
            <a:ext cx="3455988" cy="276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5800" y="304800"/>
            <a:ext cx="4010025" cy="1373188"/>
          </a:xfrm>
          <a:prstGeom prst="rect">
            <a:avLst/>
          </a:prstGeom>
          <a:noFill/>
          <a:ln w="9525">
            <a:noFill/>
            <a:miter lim="800000"/>
            <a:headEnd/>
            <a:tailEnd/>
          </a:ln>
        </p:spPr>
        <p:txBody>
          <a:bodyPr>
            <a:spAutoFit/>
          </a:bodyPr>
          <a:lstStyle/>
          <a:p>
            <a:pPr algn="ctr">
              <a:spcBef>
                <a:spcPct val="50000"/>
              </a:spcBef>
            </a:pPr>
            <a:r>
              <a:rPr lang="tr-TR" sz="2800" b="1"/>
              <a:t>GÜVEN VERİCİ, DESTEKLEYİCİ VE HOŞGÖRÜLÜ TUTUM</a:t>
            </a:r>
          </a:p>
        </p:txBody>
      </p:sp>
      <p:sp>
        <p:nvSpPr>
          <p:cNvPr id="9219" name="Text Box 3"/>
          <p:cNvSpPr txBox="1">
            <a:spLocks noChangeArrowheads="1"/>
          </p:cNvSpPr>
          <p:nvPr/>
        </p:nvSpPr>
        <p:spPr bwMode="auto">
          <a:xfrm>
            <a:off x="661988" y="1625600"/>
            <a:ext cx="7010400" cy="5751513"/>
          </a:xfrm>
          <a:prstGeom prst="rect">
            <a:avLst/>
          </a:prstGeom>
          <a:noFill/>
          <a:ln w="9525">
            <a:noFill/>
            <a:miter lim="800000"/>
            <a:headEnd/>
            <a:tailEnd/>
          </a:ln>
        </p:spPr>
        <p:txBody>
          <a:bodyPr>
            <a:spAutoFit/>
          </a:bodyPr>
          <a:lstStyle/>
          <a:p>
            <a:pPr>
              <a:spcBef>
                <a:spcPct val="50000"/>
              </a:spcBef>
            </a:pPr>
            <a:r>
              <a:rPr lang="tr-TR" b="1"/>
              <a:t>DAVRANIŞ:</a:t>
            </a:r>
            <a:r>
              <a:rPr lang="tr-TR"/>
              <a:t> Ana-babanın çocuklarına karşı hoşgörü sahibi olmaları, onları desteklemeleri,çocukların bazı kısıtlamalar dışında, arzularını diledikleri biçimde gerçekleştirmelerine izin vermeleri anlamına gelir. Evde kabul edilen ve edilmeyen davranışların sınırları bellidir.Bu sınırlar içinde çocuk özgürdür çocuğun söz hakkı vardır, duygu ve düşüncelerine saygı duyulur ve çocuk kendini rahatlıkla ifade eder.Davranışlar kabul görür ve onaylanır.Çocuk sevgi,güven, teşvik görür ve yetişkinler tarafından dinlenir.Çocuk,ikna ederek denetlenir.Anne baba tutarlıdır ve çocuk tarafından anlaşılabilir davranışlar sergiler.</a:t>
            </a:r>
          </a:p>
          <a:p>
            <a:pPr>
              <a:spcBef>
                <a:spcPct val="50000"/>
              </a:spcBef>
            </a:pPr>
            <a:r>
              <a:rPr lang="tr-TR" b="1"/>
              <a:t>SONUÇ:</a:t>
            </a:r>
            <a:r>
              <a:rPr lang="tr-TR"/>
              <a:t>Çocuk özgüven kazanır ve kendine kendine karar verip sorumluluk taşımasını öğrenir.Çocuk, girişim yeteneğine sahip olur.</a:t>
            </a:r>
          </a:p>
        </p:txBody>
      </p:sp>
      <p:pic>
        <p:nvPicPr>
          <p:cNvPr id="9220" name="Picture 5" descr="timthumb"/>
          <p:cNvPicPr>
            <a:picLocks noChangeAspect="1" noChangeArrowheads="1"/>
          </p:cNvPicPr>
          <p:nvPr/>
        </p:nvPicPr>
        <p:blipFill>
          <a:blip r:embed="rId2"/>
          <a:srcRect/>
          <a:stretch>
            <a:fillRect/>
          </a:stretch>
        </p:blipFill>
        <p:spPr bwMode="auto">
          <a:xfrm>
            <a:off x="4911725" y="0"/>
            <a:ext cx="3084513" cy="161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609600"/>
            <a:ext cx="7391400" cy="579438"/>
          </a:xfrm>
          <a:prstGeom prst="rect">
            <a:avLst/>
          </a:prstGeom>
          <a:noFill/>
          <a:ln w="9525">
            <a:noFill/>
            <a:miter lim="800000"/>
            <a:headEnd/>
            <a:tailEnd/>
          </a:ln>
        </p:spPr>
        <p:txBody>
          <a:bodyPr>
            <a:spAutoFit/>
          </a:bodyPr>
          <a:lstStyle/>
          <a:p>
            <a:pPr algn="ctr">
              <a:spcBef>
                <a:spcPct val="50000"/>
              </a:spcBef>
            </a:pPr>
            <a:r>
              <a:rPr lang="tr-TR" sz="3200" b="1"/>
              <a:t>AİLELERE ÖNERİLER</a:t>
            </a:r>
          </a:p>
        </p:txBody>
      </p:sp>
      <p:sp>
        <p:nvSpPr>
          <p:cNvPr id="10243" name="Text Box 4"/>
          <p:cNvSpPr txBox="1">
            <a:spLocks noChangeArrowheads="1"/>
          </p:cNvSpPr>
          <p:nvPr/>
        </p:nvSpPr>
        <p:spPr bwMode="auto">
          <a:xfrm>
            <a:off x="533400" y="1981200"/>
            <a:ext cx="7239000" cy="4838700"/>
          </a:xfrm>
          <a:prstGeom prst="rect">
            <a:avLst/>
          </a:prstGeom>
          <a:noFill/>
          <a:ln w="9525">
            <a:noFill/>
            <a:miter lim="800000"/>
            <a:headEnd/>
            <a:tailEnd/>
          </a:ln>
        </p:spPr>
        <p:txBody>
          <a:bodyPr>
            <a:spAutoFit/>
          </a:bodyPr>
          <a:lstStyle/>
          <a:p>
            <a:pPr marL="457200" indent="-457200">
              <a:spcBef>
                <a:spcPct val="50000"/>
              </a:spcBef>
              <a:buClr>
                <a:srgbClr val="FF0000"/>
              </a:buClr>
              <a:buFontTx/>
              <a:buChar char="•"/>
            </a:pPr>
            <a:r>
              <a:rPr lang="tr-TR" b="1"/>
              <a:t>Çocukları  asla korkutmayın. Çünkü korku çocukların  psikolojik gelişimini olumsuz etkiler.</a:t>
            </a:r>
          </a:p>
          <a:p>
            <a:pPr marL="457200" indent="-457200">
              <a:spcBef>
                <a:spcPct val="50000"/>
              </a:spcBef>
              <a:buClr>
                <a:srgbClr val="FF0000"/>
              </a:buClr>
              <a:buFontTx/>
              <a:buChar char="•"/>
            </a:pPr>
            <a:r>
              <a:rPr lang="tr-TR" b="1"/>
              <a:t>Dayağı eğitim sözlüğünüzden çıkarın.Dayak veya herhangi bir şiddetli otorite yüzünden sinen çocuk, yarının içi nefret, isyan duyguları ile dolu insanı olmaya adaydır.</a:t>
            </a:r>
          </a:p>
          <a:p>
            <a:pPr marL="457200" indent="-457200">
              <a:spcBef>
                <a:spcPct val="50000"/>
              </a:spcBef>
              <a:buClr>
                <a:srgbClr val="FF0000"/>
              </a:buClr>
              <a:buFontTx/>
              <a:buChar char="•"/>
            </a:pPr>
            <a:r>
              <a:rPr lang="tr-TR" b="1"/>
              <a:t>Çocuklarımıza sevgi göstermekten çekinmeyiniz,çünkü çocuk için en önemli ve kalıcı korkuların başında anne ve babası tarafından sevilmemek veya terk edilmek korkusu gelir.Çocuklar kendi sevgilerini cömertçe sundukları kişilerden aynı davranışı beklerler.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3034</TotalTime>
  <Words>856</Words>
  <Application>Microsoft Office PowerPoint</Application>
  <PresentationFormat>Özel</PresentationFormat>
  <Paragraphs>44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Times New Roman</vt:lpstr>
      <vt:lpstr>Arial</vt:lpstr>
      <vt:lpstr>Calibri</vt:lpstr>
      <vt:lpstr>Varsayılan Tasarım</vt:lpstr>
      <vt:lpstr>ANNE BABA TUTUMLARI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Company>1975</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sg</dc:creator>
  <cp:lastModifiedBy>Ahmet Soykan</cp:lastModifiedBy>
  <cp:revision>53</cp:revision>
  <dcterms:created xsi:type="dcterms:W3CDTF">2003-04-22T05:51:32Z</dcterms:created>
  <dcterms:modified xsi:type="dcterms:W3CDTF">2023-11-03T10:18:07Z</dcterms:modified>
</cp:coreProperties>
</file>