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0"/>
  </p:notesMasterIdLst>
  <p:sldIdLst>
    <p:sldId id="394" r:id="rId2"/>
    <p:sldId id="317" r:id="rId3"/>
    <p:sldId id="319" r:id="rId4"/>
    <p:sldId id="257" r:id="rId5"/>
    <p:sldId id="260" r:id="rId6"/>
    <p:sldId id="262" r:id="rId7"/>
    <p:sldId id="263" r:id="rId8"/>
    <p:sldId id="264" r:id="rId9"/>
    <p:sldId id="265" r:id="rId10"/>
    <p:sldId id="330" r:id="rId11"/>
    <p:sldId id="331" r:id="rId12"/>
    <p:sldId id="410" r:id="rId13"/>
    <p:sldId id="286" r:id="rId14"/>
    <p:sldId id="408" r:id="rId15"/>
    <p:sldId id="411" r:id="rId16"/>
    <p:sldId id="290" r:id="rId17"/>
    <p:sldId id="335" r:id="rId18"/>
    <p:sldId id="292" r:id="rId19"/>
    <p:sldId id="343" r:id="rId20"/>
    <p:sldId id="344" r:id="rId21"/>
    <p:sldId id="345" r:id="rId22"/>
    <p:sldId id="428" r:id="rId23"/>
    <p:sldId id="346" r:id="rId24"/>
    <p:sldId id="429" r:id="rId25"/>
    <p:sldId id="430" r:id="rId26"/>
    <p:sldId id="431" r:id="rId27"/>
    <p:sldId id="433" r:id="rId28"/>
    <p:sldId id="432" r:id="rId29"/>
    <p:sldId id="354" r:id="rId30"/>
    <p:sldId id="356" r:id="rId31"/>
    <p:sldId id="358" r:id="rId32"/>
    <p:sldId id="357" r:id="rId33"/>
    <p:sldId id="360" r:id="rId34"/>
    <p:sldId id="359" r:id="rId35"/>
    <p:sldId id="361" r:id="rId36"/>
    <p:sldId id="362" r:id="rId37"/>
    <p:sldId id="434" r:id="rId38"/>
    <p:sldId id="365" r:id="rId39"/>
    <p:sldId id="366" r:id="rId40"/>
    <p:sldId id="367" r:id="rId41"/>
    <p:sldId id="368" r:id="rId42"/>
    <p:sldId id="379" r:id="rId43"/>
    <p:sldId id="435" r:id="rId44"/>
    <p:sldId id="383" r:id="rId45"/>
    <p:sldId id="384" r:id="rId46"/>
    <p:sldId id="385" r:id="rId47"/>
    <p:sldId id="395" r:id="rId48"/>
    <p:sldId id="437" r:id="rId49"/>
    <p:sldId id="438" r:id="rId50"/>
    <p:sldId id="397" r:id="rId51"/>
    <p:sldId id="405" r:id="rId52"/>
    <p:sldId id="398" r:id="rId53"/>
    <p:sldId id="399" r:id="rId54"/>
    <p:sldId id="439" r:id="rId55"/>
    <p:sldId id="402" r:id="rId56"/>
    <p:sldId id="403" r:id="rId57"/>
    <p:sldId id="440" r:id="rId58"/>
    <p:sldId id="388" r:id="rId5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01" autoAdjust="0"/>
  </p:normalViewPr>
  <p:slideViewPr>
    <p:cSldViewPr>
      <p:cViewPr>
        <p:scale>
          <a:sx n="50" d="100"/>
          <a:sy n="50" d="100"/>
        </p:scale>
        <p:origin x="-194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2857D5-D3F2-4CCB-A49A-B247550250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59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9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85CB871-B63E-44DE-8572-982BFE06B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F0D1-C3CF-418D-B743-643BDEF1F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AFC4D-FDC9-4F92-A292-A5368A167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A7160-60CB-4034-BCA0-2E1CA0409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C429B-4A48-4910-9E99-4E9FF4965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4F508-B23B-4AC8-806D-864FC6112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7FFBE-EEAB-4BB2-81C3-82F89A508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5B505-07EE-4FC9-9C20-9F91B4392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6DCBA-4195-4399-977E-4CC62F62C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E3E2-E03D-4EA7-A3B7-42C0DD25D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5EAC-2B0F-4F29-ABAB-A63E1DAF2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E61BE-E4E2-43B7-8E94-A8BE4702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5F6FC-D01C-4213-A625-E8EA027C0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77C91A-DCC8-4C18-B9E4-77309AF44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58404-BC5C-4CBB-ABB9-AD90D11692C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1258888" y="765175"/>
            <a:ext cx="72739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48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ÇOCUKLARDA GÖRÜLEN UYUM ve DAVRANIŞ BOZUKLUKLARI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29EC4-39B7-4C71-AC83-ACB84A1B1A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77724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smtClean="0"/>
              <a:t>Çocuk gergin ve sinirliyken onunla tartışmayın,  sakinleşmesini bekleyin, daha sonra davranışı ile ilgili konuşun.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Çocuğa sosyal olgunluğuna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	 uygun çeşitli sorumluluklar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	 verin, başarma duygusunu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	 yaşamasını sağlayın.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  <p:pic>
        <p:nvPicPr>
          <p:cNvPr id="15364" name="Picture 5" descr="çizgi ağlayan çoc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0"/>
            <a:ext cx="11969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9F0D87-AE21-47D5-BE98-A3E96E20004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7543800" cy="4800600"/>
          </a:xfrm>
        </p:spPr>
        <p:txBody>
          <a:bodyPr/>
          <a:lstStyle/>
          <a:p>
            <a:pPr eaLnBrk="1" hangingPunct="1"/>
            <a:r>
              <a:rPr lang="tr-TR" b="1" smtClean="0"/>
              <a:t>Çocuğun dışarıda oynamasına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	izin verin. Bu çocuğun gerilimini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	azaltır ve enerjisini boşaltır.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/>
            <a:endParaRPr lang="tr-T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1B2699-97D3-46D4-97AA-C3F7235D345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72000"/>
          </a:xfrm>
        </p:spPr>
        <p:txBody>
          <a:bodyPr/>
          <a:lstStyle/>
          <a:p>
            <a:pPr eaLnBrk="1" hangingPunct="1"/>
            <a:r>
              <a:rPr lang="tr-TR" b="1" smtClean="0"/>
              <a:t>Çocuğa şiddet içeren televizyon programları seyrettirmeyin. </a:t>
            </a:r>
          </a:p>
          <a:p>
            <a:pPr eaLnBrk="1" hangingPunct="1"/>
            <a:endParaRPr lang="tr-TR" b="1" smtClean="0"/>
          </a:p>
          <a:p>
            <a:pPr eaLnBrk="1" hangingPunct="1"/>
            <a:r>
              <a:rPr lang="tr-TR" b="1" smtClean="0"/>
              <a:t>Çocukla mümkün olduğunca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	daha çok ve kaliteli zaman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	geçirin.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D909CE-BBC2-48FA-BCD2-043F849B02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8229600" cy="793750"/>
          </a:xfrm>
        </p:spPr>
        <p:txBody>
          <a:bodyPr/>
          <a:lstStyle/>
          <a:p>
            <a:pPr eaLnBrk="1" hangingPunct="1"/>
            <a:r>
              <a:rPr lang="tr-TR" sz="4600" b="1" smtClean="0"/>
              <a:t>			YALAN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006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		</a:t>
            </a:r>
            <a:r>
              <a:rPr lang="tr-TR" sz="3600" b="1" smtClean="0"/>
              <a:t>Yalan</a:t>
            </a:r>
            <a:r>
              <a:rPr lang="tr-TR" sz="3600" smtClean="0"/>
              <a:t>, insanları aldatmak amacı ile uydurulmuş kasıtlı davranış veya sözdür.</a:t>
            </a:r>
            <a:r>
              <a:rPr lang="tr-TR" smtClean="0"/>
              <a:t> </a:t>
            </a:r>
          </a:p>
        </p:txBody>
      </p:sp>
    </p:spTree>
  </p:cSld>
  <p:clrMapOvr>
    <a:masterClrMapping/>
  </p:clrMapOvr>
  <p:transition spd="med">
    <p:cover dir="rd"/>
    <p:sndAc>
      <p:stSnd>
        <p:snd r:embed="rId2" name="CANLA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715F-3DBB-4A6A-89CC-C29F6CCF820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503363"/>
            <a:ext cx="7478713" cy="96837"/>
          </a:xfrm>
        </p:spPr>
        <p:txBody>
          <a:bodyPr/>
          <a:lstStyle/>
          <a:p>
            <a:pPr eaLnBrk="1" hangingPunct="1"/>
            <a:r>
              <a:rPr lang="tr-TR" b="1" smtClean="0"/>
              <a:t>YALANIN NEDENLERİ</a:t>
            </a:r>
          </a:p>
        </p:txBody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3182938"/>
          </a:xfrm>
        </p:spPr>
        <p:txBody>
          <a:bodyPr/>
          <a:lstStyle/>
          <a:p>
            <a:pPr eaLnBrk="1" hangingPunct="1"/>
            <a:r>
              <a:rPr lang="tr-TR" sz="2800" b="1" smtClean="0"/>
              <a:t>Baskıcı ve otoriter ana-baba tutumları</a:t>
            </a:r>
          </a:p>
          <a:p>
            <a:pPr eaLnBrk="1" hangingPunct="1"/>
            <a:r>
              <a:rPr lang="tr-TR" sz="2800" b="1" smtClean="0"/>
              <a:t>Anne-babanın olumsuz model olması</a:t>
            </a:r>
          </a:p>
          <a:p>
            <a:pPr eaLnBrk="1" hangingPunct="1"/>
            <a:r>
              <a:rPr lang="tr-TR" sz="2800" b="1" smtClean="0"/>
              <a:t>Ailenin, çocuğa  üstesinden gelemeyeceği sorumluluklar yüklemesi</a:t>
            </a:r>
          </a:p>
          <a:p>
            <a:pPr eaLnBrk="1" hangingPunct="1"/>
            <a:r>
              <a:rPr lang="tr-TR" sz="2800" b="1" smtClean="0"/>
              <a:t>Aile kurallarının çok ağır olması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7E07F-A507-4F47-8E58-41B8DE115B6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854075"/>
            <a:ext cx="8229600" cy="762000"/>
          </a:xfrm>
        </p:spPr>
        <p:txBody>
          <a:bodyPr/>
          <a:lstStyle/>
          <a:p>
            <a:pPr eaLnBrk="1" hangingPunct="1"/>
            <a:r>
              <a:rPr lang="tr-TR" smtClean="0"/>
              <a:t>	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772400" cy="4572000"/>
          </a:xfrm>
        </p:spPr>
        <p:txBody>
          <a:bodyPr/>
          <a:lstStyle/>
          <a:p>
            <a:pPr eaLnBrk="1" hangingPunct="1"/>
            <a:r>
              <a:rPr lang="tr-TR" smtClean="0"/>
              <a:t>Çocuğa şiddet uygulanması,</a:t>
            </a:r>
          </a:p>
          <a:p>
            <a:pPr eaLnBrk="1" hangingPunct="1"/>
            <a:r>
              <a:rPr lang="tr-TR" smtClean="0"/>
              <a:t>Ailenin çocukla olan iletişiminin bozuk olması,</a:t>
            </a:r>
          </a:p>
          <a:p>
            <a:pPr eaLnBrk="1" hangingPunct="1"/>
            <a:r>
              <a:rPr lang="tr-TR" smtClean="0"/>
              <a:t>Çocuğun sık sık eleştirilmesi ve başkalarıyla kıyaslanması,</a:t>
            </a:r>
          </a:p>
          <a:p>
            <a:pPr eaLnBrk="1" hangingPunct="1"/>
            <a:r>
              <a:rPr lang="tr-TR" smtClean="0"/>
              <a:t>Çocuğun mükemmelliğe zorlanması,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7FC41B-2D1B-4040-BDAC-C55AB8E4441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33600"/>
            <a:ext cx="7334250" cy="1046163"/>
          </a:xfrm>
        </p:spPr>
        <p:txBody>
          <a:bodyPr/>
          <a:lstStyle/>
          <a:p>
            <a:pPr eaLnBrk="1" hangingPunct="1"/>
            <a:r>
              <a:rPr lang="tr-TR" sz="4000" b="1" smtClean="0"/>
              <a:t>YALAN KONUSUNDA AİLEYE ÖNERİLER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906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1800" b="1" smtClean="0"/>
          </a:p>
          <a:p>
            <a:pPr eaLnBrk="1" hangingPunct="1"/>
            <a:r>
              <a:rPr lang="tr-TR" smtClean="0"/>
              <a:t>Çocuklarınıza kötü örnek olmayın.</a:t>
            </a:r>
          </a:p>
          <a:p>
            <a:pPr eaLnBrk="1" hangingPunct="1"/>
            <a:r>
              <a:rPr lang="tr-TR" smtClean="0"/>
              <a:t>Aşırı tepki göstermeyin.</a:t>
            </a:r>
          </a:p>
          <a:p>
            <a:pPr eaLnBrk="1" hangingPunct="1"/>
            <a:r>
              <a:rPr lang="tr-TR" smtClean="0"/>
              <a:t>Çocuklarınızdan başaramayacakları şeyler beklemeyin.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4F3492-587E-42B8-B10E-1B4338E7FD6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2293938"/>
            <a:ext cx="7772400" cy="4564062"/>
          </a:xfrm>
        </p:spPr>
        <p:txBody>
          <a:bodyPr/>
          <a:lstStyle/>
          <a:p>
            <a:pPr eaLnBrk="1" hangingPunct="1"/>
            <a:r>
              <a:rPr lang="tr-TR" smtClean="0"/>
              <a:t>Baskıdan kaçının ve koyduğunuz kurallarla çocuğunuzun yaşamını fazla sınırlamayın.</a:t>
            </a:r>
          </a:p>
          <a:p>
            <a:pPr eaLnBrk="1" hangingPunct="1"/>
            <a:r>
              <a:rPr lang="tr-TR" smtClean="0"/>
              <a:t>Çocuğunuzu araç olarak kullanmayın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(Örn; anne yada babanın çocuğa yalan söyletmesi. Annenin "bu yaptığımızı baban duymasın" demesi)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C85074-FF23-4E64-A734-CF87DC5E27F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768600"/>
          </a:xfrm>
        </p:spPr>
        <p:txBody>
          <a:bodyPr/>
          <a:lstStyle/>
          <a:p>
            <a:pPr eaLnBrk="1" hangingPunct="1"/>
            <a:r>
              <a:rPr lang="tr-TR" smtClean="0"/>
              <a:t>Çocuğunuzu başka çocuklarla kıyaslamayın.</a:t>
            </a:r>
          </a:p>
          <a:p>
            <a:pPr eaLnBrk="1" hangingPunct="1"/>
            <a:r>
              <a:rPr lang="tr-TR" smtClean="0"/>
              <a:t>Çocuğunuzun istek, sıkıntı, kaygı ve endişelerini sizinle konuşabilmesini sağlayın.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BBCB7C-DAE3-41AD-97BA-6BCBE655F49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ALTINI  ISLATMA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09800"/>
            <a:ext cx="7345363" cy="1701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mtClean="0"/>
              <a:t>		Altını ıslatmayı, tekrarlayıcı nitelik taşıyan istem dışı idrar kaçırma olarak tanımlayabiliriz.</a:t>
            </a:r>
          </a:p>
        </p:txBody>
      </p:sp>
    </p:spTree>
  </p:cSld>
  <p:clrMapOvr>
    <a:masterClrMapping/>
  </p:clrMapOvr>
  <p:transition spd="med">
    <p:sndAc>
      <p:stSnd>
        <p:snd r:embed="rId2" name="CANLA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B1BCBB-8B6B-4F80-BC26-D769235696F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447800"/>
          </a:xfrm>
        </p:spPr>
        <p:txBody>
          <a:bodyPr/>
          <a:lstStyle/>
          <a:p>
            <a:pPr eaLnBrk="1" hangingPunct="1"/>
            <a:r>
              <a:rPr lang="tr-TR" smtClean="0"/>
              <a:t>DAVRANIŞ BOZUKLUKLARI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5575" cy="4894263"/>
          </a:xfrm>
        </p:spPr>
        <p:txBody>
          <a:bodyPr/>
          <a:lstStyle/>
          <a:p>
            <a:pPr lvl="4" eaLnBrk="1" hangingPunct="1">
              <a:buFont typeface="Wingdings" pitchFamily="2" charset="2"/>
              <a:buNone/>
            </a:pPr>
            <a:r>
              <a:rPr lang="tr-TR" smtClean="0">
                <a:latin typeface="Arial" charset="0"/>
              </a:rPr>
              <a:t>   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11188" y="1733550"/>
            <a:ext cx="81375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sz="1800"/>
              <a:t>	</a:t>
            </a:r>
            <a:r>
              <a:rPr lang="tr-TR" sz="3200"/>
              <a:t>Çocuklar gelişim dönemlerindeki sorunların çözümünde engellerle karşılaşırsa, olağan olarak nitelendirilen bu sorunların çözümü sonraki gelişim dönemlerine ve ileriki yaşlarına ertelenir. Bu durumlarda ortaya çıkan sorunlar uyum ve </a:t>
            </a:r>
            <a:r>
              <a:rPr lang="tr-TR" sz="3200" b="1"/>
              <a:t>davranış</a:t>
            </a:r>
            <a:r>
              <a:rPr lang="tr-TR" sz="3200"/>
              <a:t> </a:t>
            </a:r>
            <a:r>
              <a:rPr lang="tr-TR" sz="3200" b="1"/>
              <a:t>bozuklukları </a:t>
            </a:r>
            <a:r>
              <a:rPr lang="tr-TR" sz="3200"/>
              <a:t>olarak adlandırılır. </a:t>
            </a:r>
          </a:p>
          <a:p>
            <a:pPr eaLnBrk="0" hangingPunct="0"/>
            <a:endParaRPr lang="tr-TR" sz="3200">
              <a:latin typeface="Arial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15E549-EB4E-4243-A3A9-48425BF312D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8975"/>
            <a:ext cx="7935913" cy="987425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ALTINI ISLATMANIN NEDENLERİ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648200"/>
          </a:xfrm>
        </p:spPr>
        <p:txBody>
          <a:bodyPr/>
          <a:lstStyle/>
          <a:p>
            <a:pPr eaLnBrk="1" hangingPunct="1"/>
            <a:r>
              <a:rPr lang="tr-TR" smtClean="0"/>
              <a:t>Genellikle %75 kalıtımsal olduğu bilinmektedir</a:t>
            </a:r>
          </a:p>
          <a:p>
            <a:pPr eaLnBrk="1" hangingPunct="1"/>
            <a:r>
              <a:rPr lang="tr-TR" smtClean="0"/>
              <a:t>Organik bozukluklar; Mesane kapasitesinin yeterli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olmaması, ağır uyku,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böbrek ve bağırsak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bozuklukları gibi,</a:t>
            </a:r>
          </a:p>
        </p:txBody>
      </p:sp>
      <p:pic>
        <p:nvPicPr>
          <p:cNvPr id="25605" name="Picture 4" descr="sle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0"/>
            <a:ext cx="26606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4DB2A-B6EA-4B66-BCD3-AE6E44F930E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29600" cy="2765425"/>
          </a:xfrm>
        </p:spPr>
        <p:txBody>
          <a:bodyPr/>
          <a:lstStyle/>
          <a:p>
            <a:pPr eaLnBrk="1" hangingPunct="1"/>
            <a:r>
              <a:rPr lang="tr-TR" smtClean="0"/>
              <a:t>Psikolojik faktörler: Kaygının bilinçdışı ifade edilmesidir.</a:t>
            </a:r>
          </a:p>
          <a:p>
            <a:pPr eaLnBrk="1" hangingPunct="1"/>
            <a:r>
              <a:rPr lang="tr-TR" smtClean="0"/>
              <a:t>Travmatik yaşantılar etkiler.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Örn: Deprem, boşanma, ölüm, kaza, şiddet vb.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447AA1-7502-4DCF-92D8-2E0FBA96271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495800"/>
          </a:xfrm>
        </p:spPr>
        <p:txBody>
          <a:bodyPr/>
          <a:lstStyle/>
          <a:p>
            <a:pPr eaLnBrk="1" hangingPunct="1"/>
            <a:r>
              <a:rPr lang="tr-TR" smtClean="0"/>
              <a:t>Çocuğun sık sık üşütmesi,</a:t>
            </a:r>
          </a:p>
          <a:p>
            <a:pPr eaLnBrk="1" hangingPunct="1"/>
            <a:r>
              <a:rPr lang="tr-TR" smtClean="0"/>
              <a:t>Yanlış ve baskıcı tuvalet eğitimi verilmesi.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Örn: Anne-babanın çocuğu zamanında tuvalete götürmemesi ve çocuk altına yaptığında dövülmesi, korkutulması,</a:t>
            </a:r>
          </a:p>
          <a:p>
            <a:pPr eaLnBrk="1" hangingPunct="1"/>
            <a:endParaRPr lang="tr-TR" smtClean="0"/>
          </a:p>
        </p:txBody>
      </p:sp>
      <p:pic>
        <p:nvPicPr>
          <p:cNvPr id="27652" name="Picture 1028" descr="çizgi sağlık k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143000"/>
            <a:ext cx="19431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C53C9-D790-430A-924F-5EF7F7D2FF0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77788"/>
            <a:ext cx="8229600" cy="1920876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ALTINI ISLATMA KONUSUNDA AİLEYE ÖNERİLER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29600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Öncelikle çocuğunuzu mutlaka bu konuda uzman bir doktora götürün,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Çocuğunuzun tıbbı tahlillerini mutlaka yaptırın ki sorunun biyolojik mi psikolojik mi olduğu anlaşılsın,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Çocuğunuza karşı kesinlikle baskıcı ve cezalandırıcı</a:t>
            </a:r>
            <a:r>
              <a:rPr lang="tr-TR" b="1" smtClean="0"/>
              <a:t> </a:t>
            </a:r>
            <a:r>
              <a:rPr lang="tr-TR" smtClean="0"/>
              <a:t>yaklaşmayın,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265DD3-66B4-41C8-9D15-E67A04CECC1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941887"/>
          </a:xfrm>
        </p:spPr>
        <p:txBody>
          <a:bodyPr/>
          <a:lstStyle/>
          <a:p>
            <a:pPr eaLnBrk="1" hangingPunct="1"/>
            <a:r>
              <a:rPr lang="tr-TR" smtClean="0"/>
              <a:t>Onunla alay edip başkalarına söylemekle tehdit etmeyin,</a:t>
            </a:r>
          </a:p>
          <a:p>
            <a:pPr eaLnBrk="1" hangingPunct="1"/>
            <a:r>
              <a:rPr lang="tr-TR" smtClean="0"/>
              <a:t>Çocuğunuza bunun bir sorun olduğunu ama üstesinden gelinebilecek bir sorun olduğunu anlatın,</a:t>
            </a:r>
          </a:p>
          <a:p>
            <a:pPr eaLnBrk="1" hangingPunct="1"/>
            <a:r>
              <a:rPr lang="tr-TR" smtClean="0"/>
              <a:t>İletişiminizi güçlendirerek yaşadığı duyguları sizinle paylaşmasını sağlayın,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003E09-6F8A-4B11-B173-EADD3E7D754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5791200"/>
          </a:xfrm>
        </p:spPr>
        <p:txBody>
          <a:bodyPr/>
          <a:lstStyle/>
          <a:p>
            <a:pPr eaLnBrk="1" hangingPunct="1"/>
            <a:r>
              <a:rPr lang="tr-TR" smtClean="0"/>
              <a:t>Çocuğunuzu başkalarıyla kıyaslamayın,</a:t>
            </a:r>
          </a:p>
          <a:p>
            <a:pPr eaLnBrk="1" hangingPunct="1"/>
            <a:r>
              <a:rPr lang="tr-TR" smtClean="0"/>
              <a:t>Önlem amacıyla da olsa kesinlikle bez bağlamayın,</a:t>
            </a:r>
          </a:p>
          <a:p>
            <a:pPr eaLnBrk="1" hangingPunct="1"/>
            <a:r>
              <a:rPr lang="tr-TR" smtClean="0"/>
              <a:t>Çocuğunuzun bu sorununu tüm yaşamına ve kişiliğini mal etmeyin,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A6090-CA27-42D7-A5D2-111D2903B6A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25675"/>
            <a:ext cx="7772400" cy="3598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u="sng" smtClean="0"/>
              <a:t>Aileye danışmanlığı veya aile terapisi:</a:t>
            </a:r>
            <a:r>
              <a:rPr lang="tr-TR" smtClean="0"/>
              <a:t> Ailenin soruna bakışını ve çocuğa karşı davranışlarını hedef alır ve aile bu konuda bilgilendirilir. Tutumlarını belirlemelerine yardımcı olunur.</a:t>
            </a:r>
          </a:p>
          <a:p>
            <a:pPr eaLnBrk="1" hangingPunct="1"/>
            <a:endParaRPr lang="tr-TR" smtClean="0"/>
          </a:p>
        </p:txBody>
      </p:sp>
      <p:pic>
        <p:nvPicPr>
          <p:cNvPr id="31748" name="Picture 6" descr="danış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320040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C4643-2124-4D6D-ADBE-3DC8F064F7F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7772400" cy="4840287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hlink"/>
                </a:solidFill>
              </a:rPr>
              <a:t>Davranış tedavisi</a:t>
            </a:r>
            <a:r>
              <a:rPr lang="tr-TR" smtClean="0"/>
              <a:t>: Bu tedavide öncelikle çocuğun ağır uykusundan uyanıp tuvalete gitmesini yani şartlanmasını sağlamak amacıyla bir alarmdan yararlanılır.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C0A8FC-58CE-40A0-AE99-C181AE207D7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652962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hlink"/>
                </a:solidFill>
              </a:rPr>
              <a:t>İlaç Tedavisi:</a:t>
            </a:r>
            <a:r>
              <a:rPr lang="tr-TR" smtClean="0"/>
              <a:t> Davranış tedavisiyle beraber ilaç tedavisi de kullanılır. Bu ilaçlar uyku hafifletici, kas güçlendirici ve sidik torbasını büzücü ilaçlardır. Doktor kontrolünde uygulanır ve sonlandırılır.</a:t>
            </a:r>
          </a:p>
          <a:p>
            <a:pPr eaLnBrk="1" hangingPunct="1"/>
            <a:r>
              <a:rPr lang="tr-TR" smtClean="0"/>
              <a:t>Psikoterapiden yararlanılır.</a:t>
            </a:r>
            <a:br>
              <a:rPr lang="tr-TR" smtClean="0"/>
            </a:br>
            <a:r>
              <a:rPr lang="tr-TR" b="1" smtClean="0"/>
              <a:t/>
            </a:r>
            <a:br>
              <a:rPr lang="tr-TR" b="1" smtClean="0"/>
            </a:br>
            <a:endParaRPr lang="tr-T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2A19A-525D-4331-A766-ECF04B36157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917825"/>
            <a:ext cx="7772400" cy="31829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4000" b="1" smtClean="0">
                <a:solidFill>
                  <a:schemeClr val="tx2"/>
                </a:solidFill>
              </a:rPr>
              <a:t>TIRNAK YEME</a:t>
            </a:r>
            <a:r>
              <a:rPr lang="tr-TR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		Ruhsal gerilim, sıkıntı veya saldırganlık duygularının açığa vurulmadığı durumlarda, çocuğun kendi kendine yönelik saldırganlık dürtüsünün bir belirtisi olarak kabul edilir. Huzursuz çocuklarda sıklıkla rastlanır. </a:t>
            </a:r>
          </a:p>
        </p:txBody>
      </p:sp>
      <p:pic>
        <p:nvPicPr>
          <p:cNvPr id="34820" name="Picture 4" descr="Resi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04800"/>
            <a:ext cx="208756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FD5E1F-F80A-4090-BBDC-FBB8FC2DAE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171450"/>
            <a:ext cx="7481888" cy="1924050"/>
          </a:xfrm>
        </p:spPr>
        <p:txBody>
          <a:bodyPr/>
          <a:lstStyle/>
          <a:p>
            <a:pPr algn="ctr" eaLnBrk="1" hangingPunct="1"/>
            <a:r>
              <a:rPr lang="tr-TR" sz="3400" b="1" smtClean="0"/>
              <a:t>ÇOCUKLARDA SIK GÖRÜLEN UYUM VE DAVRANIŞ BOZUKLUKLARI</a:t>
            </a:r>
            <a:r>
              <a:rPr lang="tr-TR" sz="3400" smtClean="0"/>
              <a:t>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400" b="1" smtClean="0"/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Saldırganlık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Yalan söyleme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Altını ıslatma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Tırnak yeme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Kekemelik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İnatçılık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b="1" smtClean="0"/>
              <a:t>Hiperaktivite ve  Dikkat eksikliği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tr-TR" sz="2000" b="1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EBC2F-CE20-4BDD-8E67-0C3814B4422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605713" cy="121285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TIRNAK YEMENİN NEDENLERİ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25675"/>
            <a:ext cx="7772400" cy="3321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/>
            <a:r>
              <a:rPr lang="tr-TR" smtClean="0"/>
              <a:t>Çocuğun kendisini güvende hissetmemesi</a:t>
            </a:r>
          </a:p>
          <a:p>
            <a:pPr eaLnBrk="1" hangingPunct="1"/>
            <a:r>
              <a:rPr lang="tr-TR" smtClean="0"/>
              <a:t>Baskıcı, cezalandırıcı anne-baba tutumları</a:t>
            </a:r>
          </a:p>
          <a:p>
            <a:pPr eaLnBrk="1" hangingPunct="1"/>
            <a:r>
              <a:rPr lang="tr-TR" smtClean="0"/>
              <a:t>Ailede başka tırnak yiyenin olması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48F36E-755C-4D24-9C04-63D873C1F1C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772400" cy="3670300"/>
          </a:xfrm>
        </p:spPr>
        <p:txBody>
          <a:bodyPr/>
          <a:lstStyle/>
          <a:p>
            <a:pPr eaLnBrk="1" hangingPunct="1"/>
            <a:r>
              <a:rPr lang="tr-TR" smtClean="0"/>
              <a:t>Ev veya okul ortamındaki gerilimler,</a:t>
            </a:r>
          </a:p>
          <a:p>
            <a:pPr eaLnBrk="1" hangingPunct="1"/>
            <a:r>
              <a:rPr lang="tr-TR" smtClean="0"/>
              <a:t>Çocuğun ihtiyacı olan güven ve sevgiyi alamaması,</a:t>
            </a:r>
          </a:p>
          <a:p>
            <a:pPr eaLnBrk="1" hangingPunct="1"/>
            <a:r>
              <a:rPr lang="tr-TR" smtClean="0"/>
              <a:t>Çocuğun korku, stres, öfke ve heyecan durumlarına maruz kalması,</a:t>
            </a:r>
          </a:p>
        </p:txBody>
      </p:sp>
      <p:pic>
        <p:nvPicPr>
          <p:cNvPr id="36868" name="Picture 1029" descr="childr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286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7AEF3-D219-4528-B810-FC61439ADFE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69875"/>
            <a:ext cx="7707313" cy="1946275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TIRNAK YEME KONUSUNDA AİLEYE ÖNERİLER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42486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Çocuğunuza karşı baskıcı ve eleştirel yaklaşmayın. 3-4 yaşına kadar görmezlikten gelin.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Çocuğunuza tırnak yediği için şiddet uygulamayın.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Çocuğunuza ellerini meşgul edecek uğraşlar verin.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Zarar vermeyen şeyler; mesela acı oje sürün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6AAED-E120-4200-8D64-52A21EE9CAB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5038"/>
            <a:ext cx="8229600" cy="4424362"/>
          </a:xfrm>
        </p:spPr>
        <p:txBody>
          <a:bodyPr/>
          <a:lstStyle/>
          <a:p>
            <a:pPr eaLnBrk="1" hangingPunct="1"/>
            <a:r>
              <a:rPr lang="tr-TR" smtClean="0"/>
              <a:t>Çocuğunuza bu alışkanlığın üstesinden gelebileceğine inandırın.</a:t>
            </a:r>
          </a:p>
          <a:p>
            <a:pPr eaLnBrk="1" hangingPunct="1"/>
            <a:r>
              <a:rPr lang="tr-TR" smtClean="0"/>
              <a:t>Çocuğunuzun hangi durumlarda tırnak yediğini belirlemeye çalışın.</a:t>
            </a:r>
          </a:p>
          <a:p>
            <a:pPr eaLnBrk="1" hangingPunct="1"/>
            <a:r>
              <a:rPr lang="tr-TR" smtClean="0"/>
              <a:t>Çocuğunuz kendine olan güvenini pekiştirin. Başarılı olduğu alanlara dikkatini çekin.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0CA21-FC9C-4AF3-BFB5-9793898BFCC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209800"/>
            <a:ext cx="6248400" cy="4648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3200" smtClean="0"/>
          </a:p>
          <a:p>
            <a:pPr lvl="1" eaLnBrk="1" hangingPunct="1">
              <a:lnSpc>
                <a:spcPct val="80000"/>
              </a:lnSpc>
            </a:pPr>
            <a:r>
              <a:rPr lang="tr-TR" sz="3200" smtClean="0"/>
              <a:t>Çocuğunuzu korku, kaygı yaratacak durumlardan uzak tutun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3200" smtClean="0"/>
              <a:t>Çocuğu azarlamak, korkutmak, ceza vermek gibi zorlayıcı yöntemler uygulamayın.</a:t>
            </a:r>
          </a:p>
          <a:p>
            <a:pPr eaLnBrk="1" hangingPunct="1">
              <a:lnSpc>
                <a:spcPct val="80000"/>
              </a:lnSpc>
            </a:pPr>
            <a:endParaRPr lang="tr-TR" smtClean="0"/>
          </a:p>
        </p:txBody>
      </p:sp>
      <p:pic>
        <p:nvPicPr>
          <p:cNvPr id="39940" name="Picture 4" descr="tırn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C5BAE4-4495-41F6-BCF9-C1BFB79697D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87563"/>
            <a:ext cx="7772400" cy="35290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smtClean="0">
                <a:solidFill>
                  <a:schemeClr val="tx2"/>
                </a:solidFill>
              </a:rPr>
              <a:t> </a:t>
            </a:r>
            <a:r>
              <a:rPr lang="tr-TR" sz="28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		</a:t>
            </a:r>
            <a:r>
              <a:rPr lang="tr-TR" smtClean="0"/>
              <a:t>Kekemelik, çocuğun yaşına ve lehçesine uygun gelişimsel olarak çıkartması beklenen konuşma seslerini çıkartamaması, konuşmanın olağan akıcılığında ve zamanlama örüntüsünde bozukluk olması durumudur.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mtClean="0"/>
              <a:t>	(D.S.M. IV, 1994, S.48-49)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667000" y="1066800"/>
            <a:ext cx="317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tr-TR" sz="4000" b="1">
                <a:solidFill>
                  <a:schemeClr val="tx2"/>
                </a:solidFill>
              </a:rPr>
              <a:t>KEKEMELİK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C1DFD9-B59C-4041-9883-0A0E29CA681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7486650" cy="555625"/>
          </a:xfrm>
        </p:spPr>
        <p:txBody>
          <a:bodyPr/>
          <a:lstStyle/>
          <a:p>
            <a:pPr algn="ctr" eaLnBrk="1" hangingPunct="1"/>
            <a:r>
              <a:rPr lang="tr-TR" sz="4000" smtClean="0"/>
              <a:t>   </a:t>
            </a:r>
            <a:r>
              <a:rPr lang="tr-TR" sz="4000" b="1" smtClean="0"/>
              <a:t>KEKEMELİĞİN</a:t>
            </a:r>
            <a:br>
              <a:rPr lang="tr-TR" sz="4000" b="1" smtClean="0"/>
            </a:br>
            <a:r>
              <a:rPr lang="tr-TR" sz="4000" b="1" smtClean="0"/>
              <a:t>     NEDENLERİ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2738"/>
            <a:ext cx="8229600" cy="3700462"/>
          </a:xfrm>
        </p:spPr>
        <p:txBody>
          <a:bodyPr/>
          <a:lstStyle/>
          <a:p>
            <a:pPr eaLnBrk="1" hangingPunct="1"/>
            <a:r>
              <a:rPr lang="tr-TR" smtClean="0"/>
              <a:t>Kaygı, korku ve stres yaratan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	durumlarda,</a:t>
            </a:r>
          </a:p>
          <a:p>
            <a:pPr eaLnBrk="1" hangingPunct="1"/>
            <a:r>
              <a:rPr lang="tr-TR" smtClean="0"/>
              <a:t>Ailede kekemelik var olan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durumlarda,</a:t>
            </a:r>
          </a:p>
          <a:p>
            <a:pPr eaLnBrk="1" hangingPunct="1"/>
            <a:r>
              <a:rPr lang="tr-TR" smtClean="0"/>
              <a:t>Aşırı baskı gördüğünde ve eleştirildiğinde, aşağılandığında,</a:t>
            </a:r>
          </a:p>
        </p:txBody>
      </p:sp>
      <p:pic>
        <p:nvPicPr>
          <p:cNvPr id="41989" name="Picture 4" descr="AG00316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981200"/>
            <a:ext cx="16605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2B4045-165F-4AF6-B5FA-0F3A778BDF1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133850"/>
          </a:xfrm>
        </p:spPr>
        <p:txBody>
          <a:bodyPr/>
          <a:lstStyle/>
          <a:p>
            <a:pPr eaLnBrk="1" hangingPunct="1"/>
            <a:r>
              <a:rPr lang="tr-TR" smtClean="0"/>
              <a:t>Travmatik yaşantılarda.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Örn: Deprem, boşanma, ölüm, kaza, şiddet vb.</a:t>
            </a:r>
          </a:p>
          <a:p>
            <a:pPr eaLnBrk="1" hangingPunct="1"/>
            <a:r>
              <a:rPr lang="tr-TR" smtClean="0"/>
              <a:t>Düzgün konuşması konusunda baskı yapıldığında,</a:t>
            </a:r>
          </a:p>
          <a:p>
            <a:pPr eaLnBrk="1" hangingPunct="1"/>
            <a:r>
              <a:rPr lang="tr-TR" smtClean="0"/>
              <a:t>Gelişim dönemi üzerinde sorumluluk ve olgunluk beklendiğinde,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7EBBAE-97F4-4CD7-9B8E-B94B65A72CF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36600"/>
            <a:ext cx="7710488" cy="939800"/>
          </a:xfrm>
        </p:spPr>
        <p:txBody>
          <a:bodyPr/>
          <a:lstStyle/>
          <a:p>
            <a:pPr algn="ctr" eaLnBrk="1" hangingPunct="1"/>
            <a:r>
              <a:rPr lang="tr-TR" sz="3600" b="1" smtClean="0"/>
              <a:t>KEKEMELİK KONUSUNDA AİLEYE ÖNERİLER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229600" cy="4581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/>
              <a:t>Kekemelik konusunda yaşadığınız gerginliği ve endişeyi bir kenara iterek çocuğunuza nasıl yardım edebileceğinizi düşünün.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/>
              <a:t>Çocuğunuzun konuşmalarını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mtClean="0"/>
              <a:t>	düzeltmesi konusunda baskıcı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mtClean="0"/>
              <a:t>	olmayın.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/>
              <a:t>Çocuğunuz konuşurken sabırla cümlesinin bitmesini bekleyin. Siz ne anlatmak istediğini onun yerine söylemeyin.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1200" smtClean="0"/>
              <a:t/>
            </a:r>
            <a:br>
              <a:rPr lang="tr-TR" sz="1200" smtClean="0"/>
            </a:br>
            <a:endParaRPr lang="tr-TR" sz="1200" smtClean="0"/>
          </a:p>
        </p:txBody>
      </p:sp>
      <p:pic>
        <p:nvPicPr>
          <p:cNvPr id="44037" name="Picture 4" descr="child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733800"/>
            <a:ext cx="15954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15BD4-0A10-4EAD-B550-1947D78F0EE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2349500"/>
            <a:ext cx="8229600" cy="2981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Çocuğunuza kısa cevaplı sorular sorarak konuşmaya teşvik edin,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Çocuğunuza sizin için ne kadar değerli olduğunu hissettirin,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Çocuğunuzla mümkün olduğu kadar çok vakit geçirin,</a:t>
            </a: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  <p:pic>
        <p:nvPicPr>
          <p:cNvPr id="45060" name="Picture 1028" descr="çizfi oku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800600"/>
            <a:ext cx="2286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F7BB3-7E74-49BB-ADC0-364B6C8BB68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138238"/>
            <a:ext cx="7478713" cy="766762"/>
          </a:xfrm>
        </p:spPr>
        <p:txBody>
          <a:bodyPr/>
          <a:lstStyle/>
          <a:p>
            <a:pPr algn="ctr" eaLnBrk="1" hangingPunct="1"/>
            <a:r>
              <a:rPr lang="tr-TR" sz="3400" b="1" smtClean="0">
                <a:latin typeface="Arial" charset="0"/>
              </a:rPr>
              <a:t>GENEL OLARAK DAVRANIŞ BOZUKLUKLARININ NEDENLERi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959100"/>
            <a:ext cx="7772400" cy="3173413"/>
          </a:xfrm>
        </p:spPr>
        <p:txBody>
          <a:bodyPr/>
          <a:lstStyle/>
          <a:p>
            <a:pPr eaLnBrk="1" hangingPunct="1"/>
            <a:r>
              <a:rPr lang="tr-TR" b="1" smtClean="0">
                <a:latin typeface="Arial" charset="0"/>
              </a:rPr>
              <a:t>Dikkat çekmek</a:t>
            </a:r>
          </a:p>
          <a:p>
            <a:pPr eaLnBrk="1" hangingPunct="1"/>
            <a:r>
              <a:rPr lang="tr-TR" b="1" smtClean="0">
                <a:latin typeface="Arial" charset="0"/>
              </a:rPr>
              <a:t>Ebeveynlere karşı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>
                <a:latin typeface="Arial" charset="0"/>
              </a:rPr>
              <a:t>	güç kazanma isteği </a:t>
            </a:r>
          </a:p>
          <a:p>
            <a:pPr eaLnBrk="1" hangingPunct="1"/>
            <a:r>
              <a:rPr lang="tr-TR" b="1" smtClean="0">
                <a:latin typeface="Arial" charset="0"/>
              </a:rPr>
              <a:t>İntikam alma isteği</a:t>
            </a:r>
          </a:p>
          <a:p>
            <a:pPr eaLnBrk="1" hangingPunct="1"/>
            <a:r>
              <a:rPr lang="tr-TR" b="1" smtClean="0">
                <a:latin typeface="Arial" charset="0"/>
              </a:rPr>
              <a:t>Yetersizlik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D30DF-9D9B-43EF-8BC0-D3C9A855B67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5033962"/>
          </a:xfrm>
        </p:spPr>
        <p:txBody>
          <a:bodyPr/>
          <a:lstStyle/>
          <a:p>
            <a:pPr eaLnBrk="1" hangingPunct="1"/>
            <a:r>
              <a:rPr lang="tr-TR" smtClean="0"/>
              <a:t>Çocuğunuzun kekemeliği ile alay ve taklit etmeyin,</a:t>
            </a:r>
          </a:p>
          <a:p>
            <a:pPr eaLnBrk="1" hangingPunct="1"/>
            <a:r>
              <a:rPr lang="tr-TR" smtClean="0"/>
              <a:t>Konuşmanızla ve okumanızla çocuğunuza iyi bir model olun. Yavaş, anlaşılır ve yumuşak bir tonda okuyup konuşun,</a:t>
            </a:r>
          </a:p>
          <a:p>
            <a:pPr eaLnBrk="1" hangingPunct="1"/>
            <a:r>
              <a:rPr lang="tr-TR" smtClean="0"/>
              <a:t>İletişiminizi güçlü kılarak hissettiklerini sizinle paylaşmasını sağlayın,</a:t>
            </a:r>
          </a:p>
        </p:txBody>
      </p:sp>
      <p:pic>
        <p:nvPicPr>
          <p:cNvPr id="46084" name="Picture 1028" descr="çizgi kadın erk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"/>
            <a:ext cx="220662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82B51-47A7-41FF-BC98-28AF429E0B2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351838" cy="4876800"/>
          </a:xfrm>
        </p:spPr>
        <p:txBody>
          <a:bodyPr/>
          <a:lstStyle/>
          <a:p>
            <a:pPr eaLnBrk="1" hangingPunct="1"/>
            <a:r>
              <a:rPr lang="tr-TR" smtClean="0"/>
              <a:t>Uzman ve okulla işbirliği içinde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olun ve ortak hareket edin,</a:t>
            </a:r>
          </a:p>
          <a:p>
            <a:pPr eaLnBrk="1" hangingPunct="1"/>
            <a:r>
              <a:rPr lang="tr-TR" smtClean="0"/>
              <a:t>Başkalarıyla kıyaslamayın,</a:t>
            </a:r>
          </a:p>
          <a:p>
            <a:pPr eaLnBrk="1" hangingPunct="1"/>
            <a:r>
              <a:rPr lang="tr-TR" smtClean="0"/>
              <a:t>Çocuğun kendine olan güvenini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pekiştirmek için küçük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sorumluluklar verin ve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başarılı olduğu alanlara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yönlendirin,</a:t>
            </a:r>
          </a:p>
        </p:txBody>
      </p:sp>
      <p:pic>
        <p:nvPicPr>
          <p:cNvPr id="47108" name="Picture 1029" descr="çizgi dünya çocuk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429000"/>
            <a:ext cx="25876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51EA2-30F9-4DD3-8E9F-9267668E608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850106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1800" smtClean="0"/>
              <a:t>	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b="1" smtClean="0">
                <a:solidFill>
                  <a:schemeClr val="tx2"/>
                </a:solidFill>
              </a:rPr>
              <a:t>İNATÇILIK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		 </a:t>
            </a:r>
            <a:r>
              <a:rPr lang="tr-TR" sz="2800" smtClean="0"/>
              <a:t>Anne-babaların en çok dile getirdikleri problemlerden biridir inatçılık. Çünkü her yaş döneminde görülür. 2-3 yaşlarında ilk görülmeye başlar. Ergenlikte de ortaya çıkar. Varlıklarını ve bağımsızlıklarını kabul ettirmeye başlamaları yanı sıra keşfetme merakları bu inatlaşmaları tetikler. Çocuklar sadece anne-babalarıyla değil çevresindeki diğer insanlarla da inatlaşmaya girer.</a:t>
            </a:r>
          </a:p>
        </p:txBody>
      </p:sp>
      <p:pic>
        <p:nvPicPr>
          <p:cNvPr id="162820" name="Picture 4" descr="1070-003-08-102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19475" y="260350"/>
            <a:ext cx="2519363" cy="2133600"/>
          </a:xfrm>
          <a:noFill/>
        </p:spPr>
      </p:pic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427B46-3FB2-41BD-A697-3C878FD9730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91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854075"/>
            <a:ext cx="8229600" cy="76200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İNATÇILIĞIN NEDENLERİ</a:t>
            </a:r>
          </a:p>
        </p:txBody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2293938"/>
            <a:ext cx="7772400" cy="4030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Anne ve babanın çocuğa karşı tutumlarının tutarlı olmaması,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	Örneğin; Annenin “evet” dediği bir konuda babanın “hayır” demesi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 ilgi ve ihtiyaçlarının zamanında karşılanmaması,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Çocuğa ihtiyacı olan bağımsızlık duygusunun verilmemesi,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F07682-191B-4714-A5A7-40B961162CD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81063"/>
            <a:ext cx="8159750" cy="871537"/>
          </a:xfrm>
        </p:spPr>
        <p:txBody>
          <a:bodyPr/>
          <a:lstStyle/>
          <a:p>
            <a:pPr algn="ctr" eaLnBrk="1" hangingPunct="1"/>
            <a:r>
              <a:rPr lang="tr-TR" sz="3600" b="1" smtClean="0"/>
              <a:t>İNATÇILIK KONUSUNDA AİLEYE ÖNERİLER</a:t>
            </a:r>
            <a:r>
              <a:rPr lang="tr-TR" sz="4000" smtClean="0"/>
              <a:t>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69325" cy="5029200"/>
          </a:xfrm>
        </p:spPr>
        <p:txBody>
          <a:bodyPr/>
          <a:lstStyle/>
          <a:p>
            <a:pPr eaLnBrk="1" hangingPunct="1"/>
            <a:r>
              <a:rPr lang="tr-TR" smtClean="0"/>
              <a:t>Anne-baba olarak ortak tutumlar geliştirin,</a:t>
            </a:r>
          </a:p>
          <a:p>
            <a:pPr eaLnBrk="1" hangingPunct="1"/>
            <a:r>
              <a:rPr lang="tr-TR" smtClean="0"/>
              <a:t>Çocuğunuza karşı öfkeli ve tepkili yaklaşmayın,</a:t>
            </a:r>
          </a:p>
          <a:p>
            <a:pPr eaLnBrk="1" hangingPunct="1"/>
            <a:r>
              <a:rPr lang="tr-TR" smtClean="0"/>
              <a:t>Çocuğunuzun istediklerini inatlaşmadığı zamanlarda yerine getirin,</a:t>
            </a:r>
          </a:p>
          <a:p>
            <a:pPr eaLnBrk="1" hangingPunct="1"/>
            <a:r>
              <a:rPr lang="tr-TR" smtClean="0"/>
              <a:t>Çocuğunuza istediği şeyi neden yapamayacağınızı açık ve anlaşılır bir dille anlatın,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FE2DB3-A66D-4B15-8B7D-C2A58EE3561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7772400" cy="3773488"/>
          </a:xfrm>
        </p:spPr>
        <p:txBody>
          <a:bodyPr/>
          <a:lstStyle/>
          <a:p>
            <a:pPr eaLnBrk="1" hangingPunct="1"/>
            <a:r>
              <a:rPr lang="tr-TR" smtClean="0"/>
              <a:t>Kurallarınızı uygularken tutarlı ve kararlı olun,</a:t>
            </a:r>
          </a:p>
          <a:p>
            <a:pPr eaLnBrk="1" hangingPunct="1"/>
            <a:r>
              <a:rPr lang="tr-TR" smtClean="0"/>
              <a:t>Çocuğunuzun inadı devam ettiği durumlarda dikkatini başka yöne çekmeye çalışın,</a:t>
            </a:r>
          </a:p>
          <a:p>
            <a:pPr eaLnBrk="1" hangingPunct="1"/>
            <a:r>
              <a:rPr lang="tr-TR" smtClean="0"/>
              <a:t>Asla çocuğunuzla bir güç ve inat savaşına girmeyin, </a:t>
            </a:r>
          </a:p>
        </p:txBody>
      </p:sp>
      <p:pic>
        <p:nvPicPr>
          <p:cNvPr id="51204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57200"/>
            <a:ext cx="1981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7C8C0-AF4B-418D-8088-F900E1C46E82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Çocuğunuza seçenek sunarak seçme şansı verin,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Her şeyden önce bu durumda soğukkanlılığınızı korumaya çalışın. Derin bir nefes alın ve içinizden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	"O sadece bir çocuk" deyin,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Sahada olmadığınızı ve futbol oynamadığınızı unutmayın; her ikiniz de kazanabilir, her ikiniz de amacınıza ulaşabilirsiniz,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AD27AD-0067-43F6-9B50-F6975768CFD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8938"/>
            <a:ext cx="8229600" cy="137160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DİKKAT EKSİKLİĞİ, HİPERAKTİVİTE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424862" cy="4941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     	Dikkat Eksikliği ve Hiperaktivite beraberinde öğrenme güçlüğü de gösterebilen bir davranış sorunudur. Bir kişide DEHB olduğunu söyleyebilmek için Dikkat Eksikliği, Aşırı hareketlilik ve dürtüsellik belirtilerinin 7 yaşından önce ve birden fazla ortamda (okul-ev) görülmesi, sürekli olması ve kişinin yaşamını etkilemesi gerekir. Tüm çocukların %3’ünde görülür. Erkeklerde daha sık rastlanır. Ergenlik döneminde belirtilerde azalma olur fakat tamamen yok olmaz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5ABE1-069E-4CF2-8F96-CA97F992338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012113" cy="1063625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HİPERAKTİVİTENİN </a:t>
            </a:r>
            <a:br>
              <a:rPr lang="tr-TR" sz="4000" b="1" smtClean="0"/>
            </a:br>
            <a:r>
              <a:rPr lang="tr-TR" sz="4000" b="1" smtClean="0"/>
              <a:t>NEDENLERİ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276600"/>
            <a:ext cx="7772400" cy="2698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Nedenleri tam olarak tespit edilemese de;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Aileden birinde hiperaktivite olması,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 beynindeki (mesaj alış verişini gerçekleştiren) kimyasallarındaki sorunlar</a:t>
            </a:r>
            <a:r>
              <a:rPr lang="tr-TR" b="1" smtClean="0"/>
              <a:t>,</a:t>
            </a:r>
            <a:r>
              <a:rPr lang="tr-TR" smtClean="0"/>
              <a:t> </a:t>
            </a:r>
          </a:p>
        </p:txBody>
      </p:sp>
      <p:graphicFrame>
        <p:nvGraphicFramePr>
          <p:cNvPr id="263168" name="Object 0"/>
          <p:cNvGraphicFramePr>
            <a:graphicFrameLocks noChangeAspect="1"/>
          </p:cNvGraphicFramePr>
          <p:nvPr/>
        </p:nvGraphicFramePr>
        <p:xfrm>
          <a:off x="7086600" y="609600"/>
          <a:ext cx="1504950" cy="2667000"/>
        </p:xfrm>
        <a:graphic>
          <a:graphicData uri="http://schemas.openxmlformats.org/presentationml/2006/ole">
            <p:oleObj spid="_x0000_s1026" name="Clip" r:id="rId3" imgW="5992560" imgH="57546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A33A7-FEE9-4285-A900-FA2DE608D6A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75000"/>
            <a:ext cx="8229600" cy="3683000"/>
          </a:xfrm>
        </p:spPr>
        <p:txBody>
          <a:bodyPr/>
          <a:lstStyle/>
          <a:p>
            <a:pPr eaLnBrk="1" hangingPunct="1"/>
            <a:r>
              <a:rPr lang="tr-TR" smtClean="0"/>
              <a:t>Doğum veya doğum sonrası beyin dokusunda olan zedelenmeler,</a:t>
            </a:r>
          </a:p>
          <a:p>
            <a:pPr eaLnBrk="1" hangingPunct="1"/>
            <a:r>
              <a:rPr lang="tr-TR" smtClean="0"/>
              <a:t>Çocuklarda görülen çocukluk çağı rahatsızlıkları ve gelişimsel problemler gibi nedenler hiperaktiviteye sebep olur.</a:t>
            </a:r>
          </a:p>
          <a:p>
            <a:pPr eaLnBrk="1" hangingPunct="1"/>
            <a:endParaRPr lang="tr-TR" smtClean="0"/>
          </a:p>
        </p:txBody>
      </p:sp>
      <p:graphicFrame>
        <p:nvGraphicFramePr>
          <p:cNvPr id="264192" name="Object 0"/>
          <p:cNvGraphicFramePr>
            <a:graphicFrameLocks noChangeAspect="1"/>
          </p:cNvGraphicFramePr>
          <p:nvPr/>
        </p:nvGraphicFramePr>
        <p:xfrm>
          <a:off x="7010400" y="1752600"/>
          <a:ext cx="1673225" cy="1752600"/>
        </p:xfrm>
        <a:graphic>
          <a:graphicData uri="http://schemas.openxmlformats.org/presentationml/2006/ole">
            <p:oleObj spid="_x0000_s2050" name="Clip" r:id="rId3" imgW="1754280" imgH="183852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73E1F-972C-4420-AB9F-32E517C49CB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90550"/>
            <a:ext cx="7337425" cy="1162050"/>
          </a:xfrm>
        </p:spPr>
        <p:txBody>
          <a:bodyPr/>
          <a:lstStyle/>
          <a:p>
            <a:pPr algn="ctr" eaLnBrk="1" hangingPunct="1"/>
            <a:r>
              <a:rPr lang="tr-TR" sz="3300" b="1" smtClean="0"/>
              <a:t>DAVRANIŞ BOZUKLUĞU OLAN ÇOCUKLARLA OLUMLU İLİŞKİ NASIL KURULUR 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772400" cy="3048000"/>
          </a:xfrm>
        </p:spPr>
        <p:txBody>
          <a:bodyPr/>
          <a:lstStyle/>
          <a:p>
            <a:pPr eaLnBrk="1" hangingPunct="1"/>
            <a:r>
              <a:rPr lang="tr-TR" b="1" smtClean="0"/>
              <a:t>Karşılıklı saygı</a:t>
            </a:r>
          </a:p>
          <a:p>
            <a:pPr eaLnBrk="1" hangingPunct="1"/>
            <a:r>
              <a:rPr lang="tr-TR" b="1" smtClean="0"/>
              <a:t>Çocuğa zaman ayırmak</a:t>
            </a:r>
          </a:p>
          <a:p>
            <a:pPr eaLnBrk="1" hangingPunct="1"/>
            <a:r>
              <a:rPr lang="tr-TR" b="1" smtClean="0"/>
              <a:t>Cesaretlendirme</a:t>
            </a:r>
          </a:p>
          <a:p>
            <a:pPr eaLnBrk="1" hangingPunct="1"/>
            <a:r>
              <a:rPr lang="tr-TR" b="1" smtClean="0"/>
              <a:t>Sevgiyi anlatmak, paylaşmak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BE03F9-FF59-4AF7-A3B7-F6873C129E5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162800" cy="91440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HİPERAKTİVİTE </a:t>
            </a:r>
            <a:br>
              <a:rPr lang="tr-TR" sz="4000" b="1" smtClean="0"/>
            </a:br>
            <a:r>
              <a:rPr lang="tr-TR" sz="4000" b="1" smtClean="0"/>
              <a:t>ÖN PLANDAYSA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16113"/>
            <a:ext cx="8229600" cy="3168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</a:t>
            </a:r>
          </a:p>
          <a:p>
            <a:pPr eaLnBrk="1" hangingPunct="1"/>
            <a:r>
              <a:rPr lang="tr-TR" smtClean="0"/>
              <a:t>Kıpır kıpırdır,</a:t>
            </a:r>
          </a:p>
          <a:p>
            <a:pPr eaLnBrk="1" hangingPunct="1"/>
            <a:r>
              <a:rPr lang="tr-TR" smtClean="0"/>
              <a:t>Oturduğu yerde duramaz,</a:t>
            </a:r>
          </a:p>
          <a:p>
            <a:pPr eaLnBrk="1" hangingPunct="1"/>
            <a:r>
              <a:rPr lang="tr-TR" smtClean="0"/>
              <a:t>Gereksiz yere sağa sola koşturur,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eşyalara tırmanır.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27988" y="0"/>
            <a:ext cx="1116012" cy="6854825"/>
            <a:chOff x="4822" y="0"/>
            <a:chExt cx="937" cy="4318"/>
          </a:xfrm>
        </p:grpSpPr>
        <p:sp>
          <p:nvSpPr>
            <p:cNvPr id="54289" name="Freeform 5"/>
            <p:cNvSpPr>
              <a:spLocks/>
            </p:cNvSpPr>
            <p:nvPr/>
          </p:nvSpPr>
          <p:spPr bwMode="auto">
            <a:xfrm>
              <a:off x="4822" y="0"/>
              <a:ext cx="937" cy="4318"/>
            </a:xfrm>
            <a:custGeom>
              <a:avLst/>
              <a:gdLst>
                <a:gd name="T0" fmla="*/ 0 w 937"/>
                <a:gd name="T1" fmla="*/ 4318 h 4318"/>
                <a:gd name="T2" fmla="*/ 53 w 937"/>
                <a:gd name="T3" fmla="*/ 3414 h 4318"/>
                <a:gd name="T4" fmla="*/ 137 w 937"/>
                <a:gd name="T5" fmla="*/ 2848 h 4318"/>
                <a:gd name="T6" fmla="*/ 158 w 937"/>
                <a:gd name="T7" fmla="*/ 2352 h 4318"/>
                <a:gd name="T8" fmla="*/ 137 w 937"/>
                <a:gd name="T9" fmla="*/ 2230 h 4318"/>
                <a:gd name="T10" fmla="*/ 189 w 937"/>
                <a:gd name="T11" fmla="*/ 1821 h 4318"/>
                <a:gd name="T12" fmla="*/ 231 w 937"/>
                <a:gd name="T13" fmla="*/ 1558 h 4318"/>
                <a:gd name="T14" fmla="*/ 221 w 937"/>
                <a:gd name="T15" fmla="*/ 1238 h 4318"/>
                <a:gd name="T16" fmla="*/ 274 w 937"/>
                <a:gd name="T17" fmla="*/ 655 h 4318"/>
                <a:gd name="T18" fmla="*/ 263 w 937"/>
                <a:gd name="T19" fmla="*/ 336 h 4318"/>
                <a:gd name="T20" fmla="*/ 316 w 937"/>
                <a:gd name="T21" fmla="*/ 0 h 4318"/>
                <a:gd name="T22" fmla="*/ 452 w 937"/>
                <a:gd name="T23" fmla="*/ 161 h 4318"/>
                <a:gd name="T24" fmla="*/ 663 w 937"/>
                <a:gd name="T25" fmla="*/ 161 h 4318"/>
                <a:gd name="T26" fmla="*/ 747 w 937"/>
                <a:gd name="T27" fmla="*/ 355 h 4318"/>
                <a:gd name="T28" fmla="*/ 852 w 937"/>
                <a:gd name="T29" fmla="*/ 355 h 4318"/>
                <a:gd name="T30" fmla="*/ 937 w 937"/>
                <a:gd name="T31" fmla="*/ 477 h 4318"/>
                <a:gd name="T32" fmla="*/ 937 w 937"/>
                <a:gd name="T33" fmla="*/ 4318 h 4318"/>
                <a:gd name="T34" fmla="*/ 0 w 937"/>
                <a:gd name="T35" fmla="*/ 4318 h 43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37"/>
                <a:gd name="T55" fmla="*/ 0 h 4318"/>
                <a:gd name="T56" fmla="*/ 937 w 937"/>
                <a:gd name="T57" fmla="*/ 4318 h 43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37" h="4318">
                  <a:moveTo>
                    <a:pt x="0" y="4318"/>
                  </a:moveTo>
                  <a:lnTo>
                    <a:pt x="53" y="3414"/>
                  </a:lnTo>
                  <a:lnTo>
                    <a:pt x="137" y="2848"/>
                  </a:lnTo>
                  <a:lnTo>
                    <a:pt x="158" y="2352"/>
                  </a:lnTo>
                  <a:lnTo>
                    <a:pt x="137" y="2230"/>
                  </a:lnTo>
                  <a:lnTo>
                    <a:pt x="189" y="1821"/>
                  </a:lnTo>
                  <a:lnTo>
                    <a:pt x="231" y="1558"/>
                  </a:lnTo>
                  <a:lnTo>
                    <a:pt x="221" y="1238"/>
                  </a:lnTo>
                  <a:lnTo>
                    <a:pt x="274" y="655"/>
                  </a:lnTo>
                  <a:lnTo>
                    <a:pt x="263" y="336"/>
                  </a:lnTo>
                  <a:lnTo>
                    <a:pt x="316" y="0"/>
                  </a:lnTo>
                  <a:lnTo>
                    <a:pt x="452" y="161"/>
                  </a:lnTo>
                  <a:lnTo>
                    <a:pt x="663" y="161"/>
                  </a:lnTo>
                  <a:lnTo>
                    <a:pt x="747" y="355"/>
                  </a:lnTo>
                  <a:lnTo>
                    <a:pt x="852" y="355"/>
                  </a:lnTo>
                  <a:lnTo>
                    <a:pt x="937" y="477"/>
                  </a:lnTo>
                  <a:lnTo>
                    <a:pt x="937" y="4318"/>
                  </a:lnTo>
                  <a:lnTo>
                    <a:pt x="0" y="4318"/>
                  </a:lnTo>
                  <a:close/>
                </a:path>
              </a:pathLst>
            </a:custGeom>
            <a:solidFill>
              <a:srgbClr val="CBCBC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54290" name="Group 6"/>
            <p:cNvGrpSpPr>
              <a:grpSpLocks/>
            </p:cNvGrpSpPr>
            <p:nvPr/>
          </p:nvGrpSpPr>
          <p:grpSpPr bwMode="auto">
            <a:xfrm>
              <a:off x="4925" y="160"/>
              <a:ext cx="270" cy="3960"/>
              <a:chOff x="4925" y="160"/>
              <a:chExt cx="270" cy="3960"/>
            </a:xfrm>
          </p:grpSpPr>
          <p:sp>
            <p:nvSpPr>
              <p:cNvPr id="54291" name="Freeform 7"/>
              <p:cNvSpPr>
                <a:spLocks/>
              </p:cNvSpPr>
              <p:nvPr/>
            </p:nvSpPr>
            <p:spPr bwMode="auto">
              <a:xfrm>
                <a:off x="5095" y="160"/>
                <a:ext cx="100" cy="1448"/>
              </a:xfrm>
              <a:custGeom>
                <a:avLst/>
                <a:gdLst>
                  <a:gd name="T0" fmla="*/ 0 w 100"/>
                  <a:gd name="T1" fmla="*/ 1354 h 1448"/>
                  <a:gd name="T2" fmla="*/ 25 w 100"/>
                  <a:gd name="T3" fmla="*/ 825 h 1448"/>
                  <a:gd name="T4" fmla="*/ 35 w 100"/>
                  <a:gd name="T5" fmla="*/ 539 h 1448"/>
                  <a:gd name="T6" fmla="*/ 55 w 100"/>
                  <a:gd name="T7" fmla="*/ 396 h 1448"/>
                  <a:gd name="T8" fmla="*/ 70 w 100"/>
                  <a:gd name="T9" fmla="*/ 0 h 1448"/>
                  <a:gd name="T10" fmla="*/ 80 w 100"/>
                  <a:gd name="T11" fmla="*/ 0 h 1448"/>
                  <a:gd name="T12" fmla="*/ 100 w 100"/>
                  <a:gd name="T13" fmla="*/ 0 h 1448"/>
                  <a:gd name="T14" fmla="*/ 90 w 100"/>
                  <a:gd name="T15" fmla="*/ 169 h 1448"/>
                  <a:gd name="T16" fmla="*/ 75 w 100"/>
                  <a:gd name="T17" fmla="*/ 363 h 1448"/>
                  <a:gd name="T18" fmla="*/ 60 w 100"/>
                  <a:gd name="T19" fmla="*/ 514 h 1448"/>
                  <a:gd name="T20" fmla="*/ 65 w 100"/>
                  <a:gd name="T21" fmla="*/ 665 h 1448"/>
                  <a:gd name="T22" fmla="*/ 55 w 100"/>
                  <a:gd name="T23" fmla="*/ 833 h 1448"/>
                  <a:gd name="T24" fmla="*/ 35 w 100"/>
                  <a:gd name="T25" fmla="*/ 1018 h 1448"/>
                  <a:gd name="T26" fmla="*/ 40 w 100"/>
                  <a:gd name="T27" fmla="*/ 1178 h 1448"/>
                  <a:gd name="T28" fmla="*/ 15 w 100"/>
                  <a:gd name="T29" fmla="*/ 1278 h 1448"/>
                  <a:gd name="T30" fmla="*/ 20 w 100"/>
                  <a:gd name="T31" fmla="*/ 1371 h 1448"/>
                  <a:gd name="T32" fmla="*/ 0 w 100"/>
                  <a:gd name="T33" fmla="*/ 1448 h 1448"/>
                  <a:gd name="T34" fmla="*/ 0 w 100"/>
                  <a:gd name="T35" fmla="*/ 1354 h 14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0"/>
                  <a:gd name="T55" fmla="*/ 0 h 1448"/>
                  <a:gd name="T56" fmla="*/ 100 w 100"/>
                  <a:gd name="T57" fmla="*/ 1448 h 14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0" h="1448">
                    <a:moveTo>
                      <a:pt x="0" y="1354"/>
                    </a:moveTo>
                    <a:lnTo>
                      <a:pt x="25" y="825"/>
                    </a:lnTo>
                    <a:lnTo>
                      <a:pt x="35" y="539"/>
                    </a:lnTo>
                    <a:lnTo>
                      <a:pt x="55" y="396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100" y="0"/>
                    </a:lnTo>
                    <a:lnTo>
                      <a:pt x="90" y="169"/>
                    </a:lnTo>
                    <a:lnTo>
                      <a:pt x="75" y="363"/>
                    </a:lnTo>
                    <a:lnTo>
                      <a:pt x="60" y="514"/>
                    </a:lnTo>
                    <a:lnTo>
                      <a:pt x="65" y="665"/>
                    </a:lnTo>
                    <a:lnTo>
                      <a:pt x="55" y="833"/>
                    </a:lnTo>
                    <a:lnTo>
                      <a:pt x="35" y="1018"/>
                    </a:lnTo>
                    <a:lnTo>
                      <a:pt x="40" y="1178"/>
                    </a:lnTo>
                    <a:lnTo>
                      <a:pt x="15" y="1278"/>
                    </a:lnTo>
                    <a:lnTo>
                      <a:pt x="20" y="1371"/>
                    </a:lnTo>
                    <a:lnTo>
                      <a:pt x="0" y="1448"/>
                    </a:lnTo>
                    <a:lnTo>
                      <a:pt x="0" y="135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92" name="Freeform 8"/>
              <p:cNvSpPr>
                <a:spLocks/>
              </p:cNvSpPr>
              <p:nvPr/>
            </p:nvSpPr>
            <p:spPr bwMode="auto">
              <a:xfrm>
                <a:off x="4925" y="2673"/>
                <a:ext cx="100" cy="1447"/>
              </a:xfrm>
              <a:custGeom>
                <a:avLst/>
                <a:gdLst>
                  <a:gd name="T0" fmla="*/ 0 w 100"/>
                  <a:gd name="T1" fmla="*/ 1353 h 1447"/>
                  <a:gd name="T2" fmla="*/ 25 w 100"/>
                  <a:gd name="T3" fmla="*/ 824 h 1447"/>
                  <a:gd name="T4" fmla="*/ 35 w 100"/>
                  <a:gd name="T5" fmla="*/ 538 h 1447"/>
                  <a:gd name="T6" fmla="*/ 55 w 100"/>
                  <a:gd name="T7" fmla="*/ 395 h 1447"/>
                  <a:gd name="T8" fmla="*/ 70 w 100"/>
                  <a:gd name="T9" fmla="*/ 0 h 1447"/>
                  <a:gd name="T10" fmla="*/ 80 w 100"/>
                  <a:gd name="T11" fmla="*/ 0 h 1447"/>
                  <a:gd name="T12" fmla="*/ 100 w 100"/>
                  <a:gd name="T13" fmla="*/ 0 h 1447"/>
                  <a:gd name="T14" fmla="*/ 90 w 100"/>
                  <a:gd name="T15" fmla="*/ 168 h 1447"/>
                  <a:gd name="T16" fmla="*/ 75 w 100"/>
                  <a:gd name="T17" fmla="*/ 362 h 1447"/>
                  <a:gd name="T18" fmla="*/ 60 w 100"/>
                  <a:gd name="T19" fmla="*/ 513 h 1447"/>
                  <a:gd name="T20" fmla="*/ 65 w 100"/>
                  <a:gd name="T21" fmla="*/ 664 h 1447"/>
                  <a:gd name="T22" fmla="*/ 55 w 100"/>
                  <a:gd name="T23" fmla="*/ 832 h 1447"/>
                  <a:gd name="T24" fmla="*/ 35 w 100"/>
                  <a:gd name="T25" fmla="*/ 1017 h 1447"/>
                  <a:gd name="T26" fmla="*/ 40 w 100"/>
                  <a:gd name="T27" fmla="*/ 1177 h 1447"/>
                  <a:gd name="T28" fmla="*/ 15 w 100"/>
                  <a:gd name="T29" fmla="*/ 1277 h 1447"/>
                  <a:gd name="T30" fmla="*/ 20 w 100"/>
                  <a:gd name="T31" fmla="*/ 1370 h 1447"/>
                  <a:gd name="T32" fmla="*/ 0 w 100"/>
                  <a:gd name="T33" fmla="*/ 1447 h 1447"/>
                  <a:gd name="T34" fmla="*/ 0 w 100"/>
                  <a:gd name="T35" fmla="*/ 1353 h 14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0"/>
                  <a:gd name="T55" fmla="*/ 0 h 1447"/>
                  <a:gd name="T56" fmla="*/ 100 w 100"/>
                  <a:gd name="T57" fmla="*/ 1447 h 14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0" h="1447">
                    <a:moveTo>
                      <a:pt x="0" y="1353"/>
                    </a:moveTo>
                    <a:lnTo>
                      <a:pt x="25" y="824"/>
                    </a:lnTo>
                    <a:lnTo>
                      <a:pt x="35" y="538"/>
                    </a:lnTo>
                    <a:lnTo>
                      <a:pt x="55" y="395"/>
                    </a:lnTo>
                    <a:lnTo>
                      <a:pt x="70" y="0"/>
                    </a:lnTo>
                    <a:lnTo>
                      <a:pt x="80" y="0"/>
                    </a:lnTo>
                    <a:lnTo>
                      <a:pt x="100" y="0"/>
                    </a:lnTo>
                    <a:lnTo>
                      <a:pt x="90" y="168"/>
                    </a:lnTo>
                    <a:lnTo>
                      <a:pt x="75" y="362"/>
                    </a:lnTo>
                    <a:lnTo>
                      <a:pt x="60" y="513"/>
                    </a:lnTo>
                    <a:lnTo>
                      <a:pt x="65" y="664"/>
                    </a:lnTo>
                    <a:lnTo>
                      <a:pt x="55" y="832"/>
                    </a:lnTo>
                    <a:lnTo>
                      <a:pt x="35" y="1017"/>
                    </a:lnTo>
                    <a:lnTo>
                      <a:pt x="40" y="1177"/>
                    </a:lnTo>
                    <a:lnTo>
                      <a:pt x="15" y="1277"/>
                    </a:lnTo>
                    <a:lnTo>
                      <a:pt x="20" y="1370"/>
                    </a:lnTo>
                    <a:lnTo>
                      <a:pt x="0" y="1447"/>
                    </a:lnTo>
                    <a:lnTo>
                      <a:pt x="0" y="1353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772400" y="1484313"/>
            <a:ext cx="1371600" cy="5746750"/>
            <a:chOff x="4354" y="447"/>
            <a:chExt cx="1132" cy="3871"/>
          </a:xfrm>
        </p:grpSpPr>
        <p:grpSp>
          <p:nvGrpSpPr>
            <p:cNvPr id="54279" name="Group 10"/>
            <p:cNvGrpSpPr>
              <a:grpSpLocks/>
            </p:cNvGrpSpPr>
            <p:nvPr/>
          </p:nvGrpSpPr>
          <p:grpSpPr bwMode="auto">
            <a:xfrm>
              <a:off x="4629" y="447"/>
              <a:ext cx="857" cy="3871"/>
              <a:chOff x="4629" y="447"/>
              <a:chExt cx="857" cy="3871"/>
            </a:xfrm>
          </p:grpSpPr>
          <p:sp>
            <p:nvSpPr>
              <p:cNvPr id="54283" name="Freeform 11"/>
              <p:cNvSpPr>
                <a:spLocks/>
              </p:cNvSpPr>
              <p:nvPr/>
            </p:nvSpPr>
            <p:spPr bwMode="auto">
              <a:xfrm>
                <a:off x="4670" y="1136"/>
                <a:ext cx="330" cy="674"/>
              </a:xfrm>
              <a:custGeom>
                <a:avLst/>
                <a:gdLst>
                  <a:gd name="T0" fmla="*/ 230 w 330"/>
                  <a:gd name="T1" fmla="*/ 212 h 674"/>
                  <a:gd name="T2" fmla="*/ 215 w 330"/>
                  <a:gd name="T3" fmla="*/ 102 h 674"/>
                  <a:gd name="T4" fmla="*/ 180 w 330"/>
                  <a:gd name="T5" fmla="*/ 35 h 674"/>
                  <a:gd name="T6" fmla="*/ 130 w 330"/>
                  <a:gd name="T7" fmla="*/ 0 h 674"/>
                  <a:gd name="T8" fmla="*/ 55 w 330"/>
                  <a:gd name="T9" fmla="*/ 27 h 674"/>
                  <a:gd name="T10" fmla="*/ 15 w 330"/>
                  <a:gd name="T11" fmla="*/ 153 h 674"/>
                  <a:gd name="T12" fmla="*/ 0 w 330"/>
                  <a:gd name="T13" fmla="*/ 279 h 674"/>
                  <a:gd name="T14" fmla="*/ 0 w 330"/>
                  <a:gd name="T15" fmla="*/ 413 h 674"/>
                  <a:gd name="T16" fmla="*/ 15 w 330"/>
                  <a:gd name="T17" fmla="*/ 564 h 674"/>
                  <a:gd name="T18" fmla="*/ 70 w 330"/>
                  <a:gd name="T19" fmla="*/ 657 h 674"/>
                  <a:gd name="T20" fmla="*/ 120 w 330"/>
                  <a:gd name="T21" fmla="*/ 674 h 674"/>
                  <a:gd name="T22" fmla="*/ 185 w 330"/>
                  <a:gd name="T23" fmla="*/ 648 h 674"/>
                  <a:gd name="T24" fmla="*/ 215 w 330"/>
                  <a:gd name="T25" fmla="*/ 548 h 674"/>
                  <a:gd name="T26" fmla="*/ 235 w 330"/>
                  <a:gd name="T27" fmla="*/ 447 h 674"/>
                  <a:gd name="T28" fmla="*/ 245 w 330"/>
                  <a:gd name="T29" fmla="*/ 363 h 674"/>
                  <a:gd name="T30" fmla="*/ 245 w 330"/>
                  <a:gd name="T31" fmla="*/ 304 h 674"/>
                  <a:gd name="T32" fmla="*/ 325 w 330"/>
                  <a:gd name="T33" fmla="*/ 178 h 674"/>
                  <a:gd name="T34" fmla="*/ 330 w 330"/>
                  <a:gd name="T35" fmla="*/ 136 h 674"/>
                  <a:gd name="T36" fmla="*/ 315 w 330"/>
                  <a:gd name="T37" fmla="*/ 119 h 674"/>
                  <a:gd name="T38" fmla="*/ 235 w 330"/>
                  <a:gd name="T39" fmla="*/ 262 h 674"/>
                  <a:gd name="T40" fmla="*/ 230 w 330"/>
                  <a:gd name="T41" fmla="*/ 212 h 6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0"/>
                  <a:gd name="T64" fmla="*/ 0 h 674"/>
                  <a:gd name="T65" fmla="*/ 330 w 330"/>
                  <a:gd name="T66" fmla="*/ 674 h 6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0" h="674">
                    <a:moveTo>
                      <a:pt x="230" y="212"/>
                    </a:moveTo>
                    <a:lnTo>
                      <a:pt x="215" y="102"/>
                    </a:lnTo>
                    <a:lnTo>
                      <a:pt x="180" y="35"/>
                    </a:lnTo>
                    <a:lnTo>
                      <a:pt x="130" y="0"/>
                    </a:lnTo>
                    <a:lnTo>
                      <a:pt x="55" y="27"/>
                    </a:lnTo>
                    <a:lnTo>
                      <a:pt x="15" y="153"/>
                    </a:lnTo>
                    <a:lnTo>
                      <a:pt x="0" y="279"/>
                    </a:lnTo>
                    <a:lnTo>
                      <a:pt x="0" y="413"/>
                    </a:lnTo>
                    <a:lnTo>
                      <a:pt x="15" y="564"/>
                    </a:lnTo>
                    <a:lnTo>
                      <a:pt x="70" y="657"/>
                    </a:lnTo>
                    <a:lnTo>
                      <a:pt x="120" y="674"/>
                    </a:lnTo>
                    <a:lnTo>
                      <a:pt x="185" y="648"/>
                    </a:lnTo>
                    <a:lnTo>
                      <a:pt x="215" y="548"/>
                    </a:lnTo>
                    <a:lnTo>
                      <a:pt x="235" y="447"/>
                    </a:lnTo>
                    <a:lnTo>
                      <a:pt x="245" y="363"/>
                    </a:lnTo>
                    <a:lnTo>
                      <a:pt x="245" y="304"/>
                    </a:lnTo>
                    <a:lnTo>
                      <a:pt x="325" y="178"/>
                    </a:lnTo>
                    <a:lnTo>
                      <a:pt x="330" y="136"/>
                    </a:lnTo>
                    <a:lnTo>
                      <a:pt x="315" y="119"/>
                    </a:lnTo>
                    <a:lnTo>
                      <a:pt x="235" y="262"/>
                    </a:lnTo>
                    <a:lnTo>
                      <a:pt x="230" y="2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4" name="Freeform 12"/>
              <p:cNvSpPr>
                <a:spLocks/>
              </p:cNvSpPr>
              <p:nvPr/>
            </p:nvSpPr>
            <p:spPr bwMode="auto">
              <a:xfrm>
                <a:off x="4744" y="447"/>
                <a:ext cx="581" cy="1144"/>
              </a:xfrm>
              <a:custGeom>
                <a:avLst/>
                <a:gdLst>
                  <a:gd name="T0" fmla="*/ 11 w 581"/>
                  <a:gd name="T1" fmla="*/ 1144 h 1144"/>
                  <a:gd name="T2" fmla="*/ 0 w 581"/>
                  <a:gd name="T3" fmla="*/ 1042 h 1144"/>
                  <a:gd name="T4" fmla="*/ 26 w 581"/>
                  <a:gd name="T5" fmla="*/ 907 h 1144"/>
                  <a:gd name="T6" fmla="*/ 96 w 581"/>
                  <a:gd name="T7" fmla="*/ 798 h 1144"/>
                  <a:gd name="T8" fmla="*/ 196 w 581"/>
                  <a:gd name="T9" fmla="*/ 647 h 1144"/>
                  <a:gd name="T10" fmla="*/ 301 w 581"/>
                  <a:gd name="T11" fmla="*/ 479 h 1144"/>
                  <a:gd name="T12" fmla="*/ 396 w 581"/>
                  <a:gd name="T13" fmla="*/ 269 h 1144"/>
                  <a:gd name="T14" fmla="*/ 426 w 581"/>
                  <a:gd name="T15" fmla="*/ 143 h 1144"/>
                  <a:gd name="T16" fmla="*/ 436 w 581"/>
                  <a:gd name="T17" fmla="*/ 0 h 1144"/>
                  <a:gd name="T18" fmla="*/ 456 w 581"/>
                  <a:gd name="T19" fmla="*/ 0 h 1144"/>
                  <a:gd name="T20" fmla="*/ 446 w 581"/>
                  <a:gd name="T21" fmla="*/ 151 h 1144"/>
                  <a:gd name="T22" fmla="*/ 461 w 581"/>
                  <a:gd name="T23" fmla="*/ 151 h 1144"/>
                  <a:gd name="T24" fmla="*/ 541 w 581"/>
                  <a:gd name="T25" fmla="*/ 50 h 1144"/>
                  <a:gd name="T26" fmla="*/ 556 w 581"/>
                  <a:gd name="T27" fmla="*/ 84 h 1144"/>
                  <a:gd name="T28" fmla="*/ 491 w 581"/>
                  <a:gd name="T29" fmla="*/ 160 h 1144"/>
                  <a:gd name="T30" fmla="*/ 481 w 581"/>
                  <a:gd name="T31" fmla="*/ 210 h 1144"/>
                  <a:gd name="T32" fmla="*/ 501 w 581"/>
                  <a:gd name="T33" fmla="*/ 227 h 1144"/>
                  <a:gd name="T34" fmla="*/ 566 w 581"/>
                  <a:gd name="T35" fmla="*/ 227 h 1144"/>
                  <a:gd name="T36" fmla="*/ 581 w 581"/>
                  <a:gd name="T37" fmla="*/ 244 h 1144"/>
                  <a:gd name="T38" fmla="*/ 576 w 581"/>
                  <a:gd name="T39" fmla="*/ 269 h 1144"/>
                  <a:gd name="T40" fmla="*/ 496 w 581"/>
                  <a:gd name="T41" fmla="*/ 260 h 1144"/>
                  <a:gd name="T42" fmla="*/ 471 w 581"/>
                  <a:gd name="T43" fmla="*/ 260 h 1144"/>
                  <a:gd name="T44" fmla="*/ 466 w 581"/>
                  <a:gd name="T45" fmla="*/ 286 h 1144"/>
                  <a:gd name="T46" fmla="*/ 521 w 581"/>
                  <a:gd name="T47" fmla="*/ 412 h 1144"/>
                  <a:gd name="T48" fmla="*/ 506 w 581"/>
                  <a:gd name="T49" fmla="*/ 437 h 1144"/>
                  <a:gd name="T50" fmla="*/ 451 w 581"/>
                  <a:gd name="T51" fmla="*/ 319 h 1144"/>
                  <a:gd name="T52" fmla="*/ 431 w 581"/>
                  <a:gd name="T53" fmla="*/ 319 h 1144"/>
                  <a:gd name="T54" fmla="*/ 391 w 581"/>
                  <a:gd name="T55" fmla="*/ 370 h 1144"/>
                  <a:gd name="T56" fmla="*/ 321 w 581"/>
                  <a:gd name="T57" fmla="*/ 529 h 1144"/>
                  <a:gd name="T58" fmla="*/ 256 w 581"/>
                  <a:gd name="T59" fmla="*/ 664 h 1144"/>
                  <a:gd name="T60" fmla="*/ 181 w 581"/>
                  <a:gd name="T61" fmla="*/ 806 h 1144"/>
                  <a:gd name="T62" fmla="*/ 126 w 581"/>
                  <a:gd name="T63" fmla="*/ 949 h 1144"/>
                  <a:gd name="T64" fmla="*/ 56 w 581"/>
                  <a:gd name="T65" fmla="*/ 1134 h 1144"/>
                  <a:gd name="T66" fmla="*/ 11 w 581"/>
                  <a:gd name="T67" fmla="*/ 1144 h 114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81"/>
                  <a:gd name="T103" fmla="*/ 0 h 1144"/>
                  <a:gd name="T104" fmla="*/ 581 w 581"/>
                  <a:gd name="T105" fmla="*/ 1144 h 114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81" h="1144">
                    <a:moveTo>
                      <a:pt x="11" y="1144"/>
                    </a:moveTo>
                    <a:lnTo>
                      <a:pt x="0" y="1042"/>
                    </a:lnTo>
                    <a:lnTo>
                      <a:pt x="26" y="907"/>
                    </a:lnTo>
                    <a:lnTo>
                      <a:pt x="96" y="798"/>
                    </a:lnTo>
                    <a:lnTo>
                      <a:pt x="196" y="647"/>
                    </a:lnTo>
                    <a:lnTo>
                      <a:pt x="301" y="479"/>
                    </a:lnTo>
                    <a:lnTo>
                      <a:pt x="396" y="269"/>
                    </a:lnTo>
                    <a:lnTo>
                      <a:pt x="426" y="143"/>
                    </a:lnTo>
                    <a:lnTo>
                      <a:pt x="436" y="0"/>
                    </a:lnTo>
                    <a:lnTo>
                      <a:pt x="456" y="0"/>
                    </a:lnTo>
                    <a:lnTo>
                      <a:pt x="446" y="151"/>
                    </a:lnTo>
                    <a:lnTo>
                      <a:pt x="461" y="151"/>
                    </a:lnTo>
                    <a:lnTo>
                      <a:pt x="541" y="50"/>
                    </a:lnTo>
                    <a:lnTo>
                      <a:pt x="556" y="84"/>
                    </a:lnTo>
                    <a:lnTo>
                      <a:pt x="491" y="160"/>
                    </a:lnTo>
                    <a:lnTo>
                      <a:pt x="481" y="210"/>
                    </a:lnTo>
                    <a:lnTo>
                      <a:pt x="501" y="227"/>
                    </a:lnTo>
                    <a:lnTo>
                      <a:pt x="566" y="227"/>
                    </a:lnTo>
                    <a:lnTo>
                      <a:pt x="581" y="244"/>
                    </a:lnTo>
                    <a:lnTo>
                      <a:pt x="576" y="269"/>
                    </a:lnTo>
                    <a:lnTo>
                      <a:pt x="496" y="260"/>
                    </a:lnTo>
                    <a:lnTo>
                      <a:pt x="471" y="260"/>
                    </a:lnTo>
                    <a:lnTo>
                      <a:pt x="466" y="286"/>
                    </a:lnTo>
                    <a:lnTo>
                      <a:pt x="521" y="412"/>
                    </a:lnTo>
                    <a:lnTo>
                      <a:pt x="506" y="437"/>
                    </a:lnTo>
                    <a:lnTo>
                      <a:pt x="451" y="319"/>
                    </a:lnTo>
                    <a:lnTo>
                      <a:pt x="431" y="319"/>
                    </a:lnTo>
                    <a:lnTo>
                      <a:pt x="391" y="370"/>
                    </a:lnTo>
                    <a:lnTo>
                      <a:pt x="321" y="529"/>
                    </a:lnTo>
                    <a:lnTo>
                      <a:pt x="256" y="664"/>
                    </a:lnTo>
                    <a:lnTo>
                      <a:pt x="181" y="806"/>
                    </a:lnTo>
                    <a:lnTo>
                      <a:pt x="126" y="949"/>
                    </a:lnTo>
                    <a:lnTo>
                      <a:pt x="56" y="1134"/>
                    </a:lnTo>
                    <a:lnTo>
                      <a:pt x="11" y="1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5" name="Freeform 13"/>
              <p:cNvSpPr>
                <a:spLocks/>
              </p:cNvSpPr>
              <p:nvPr/>
            </p:nvSpPr>
            <p:spPr bwMode="auto">
              <a:xfrm>
                <a:off x="4805" y="1314"/>
                <a:ext cx="681" cy="808"/>
              </a:xfrm>
              <a:custGeom>
                <a:avLst/>
                <a:gdLst>
                  <a:gd name="T0" fmla="*/ 0 w 681"/>
                  <a:gd name="T1" fmla="*/ 605 h 808"/>
                  <a:gd name="T2" fmla="*/ 5 w 681"/>
                  <a:gd name="T3" fmla="*/ 672 h 808"/>
                  <a:gd name="T4" fmla="*/ 40 w 681"/>
                  <a:gd name="T5" fmla="*/ 722 h 808"/>
                  <a:gd name="T6" fmla="*/ 125 w 681"/>
                  <a:gd name="T7" fmla="*/ 765 h 808"/>
                  <a:gd name="T8" fmla="*/ 215 w 681"/>
                  <a:gd name="T9" fmla="*/ 798 h 808"/>
                  <a:gd name="T10" fmla="*/ 325 w 681"/>
                  <a:gd name="T11" fmla="*/ 808 h 808"/>
                  <a:gd name="T12" fmla="*/ 370 w 681"/>
                  <a:gd name="T13" fmla="*/ 798 h 808"/>
                  <a:gd name="T14" fmla="*/ 440 w 681"/>
                  <a:gd name="T15" fmla="*/ 529 h 808"/>
                  <a:gd name="T16" fmla="*/ 500 w 681"/>
                  <a:gd name="T17" fmla="*/ 319 h 808"/>
                  <a:gd name="T18" fmla="*/ 550 w 681"/>
                  <a:gd name="T19" fmla="*/ 185 h 808"/>
                  <a:gd name="T20" fmla="*/ 570 w 681"/>
                  <a:gd name="T21" fmla="*/ 185 h 808"/>
                  <a:gd name="T22" fmla="*/ 580 w 681"/>
                  <a:gd name="T23" fmla="*/ 210 h 808"/>
                  <a:gd name="T24" fmla="*/ 580 w 681"/>
                  <a:gd name="T25" fmla="*/ 277 h 808"/>
                  <a:gd name="T26" fmla="*/ 560 w 681"/>
                  <a:gd name="T27" fmla="*/ 319 h 808"/>
                  <a:gd name="T28" fmla="*/ 570 w 681"/>
                  <a:gd name="T29" fmla="*/ 336 h 808"/>
                  <a:gd name="T30" fmla="*/ 595 w 681"/>
                  <a:gd name="T31" fmla="*/ 311 h 808"/>
                  <a:gd name="T32" fmla="*/ 600 w 681"/>
                  <a:gd name="T33" fmla="*/ 269 h 808"/>
                  <a:gd name="T34" fmla="*/ 600 w 681"/>
                  <a:gd name="T35" fmla="*/ 193 h 808"/>
                  <a:gd name="T36" fmla="*/ 620 w 681"/>
                  <a:gd name="T37" fmla="*/ 227 h 808"/>
                  <a:gd name="T38" fmla="*/ 635 w 681"/>
                  <a:gd name="T39" fmla="*/ 286 h 808"/>
                  <a:gd name="T40" fmla="*/ 650 w 681"/>
                  <a:gd name="T41" fmla="*/ 277 h 808"/>
                  <a:gd name="T42" fmla="*/ 635 w 681"/>
                  <a:gd name="T43" fmla="*/ 210 h 808"/>
                  <a:gd name="T44" fmla="*/ 615 w 681"/>
                  <a:gd name="T45" fmla="*/ 176 h 808"/>
                  <a:gd name="T46" fmla="*/ 600 w 681"/>
                  <a:gd name="T47" fmla="*/ 151 h 808"/>
                  <a:gd name="T48" fmla="*/ 635 w 681"/>
                  <a:gd name="T49" fmla="*/ 134 h 808"/>
                  <a:gd name="T50" fmla="*/ 670 w 681"/>
                  <a:gd name="T51" fmla="*/ 160 h 808"/>
                  <a:gd name="T52" fmla="*/ 675 w 681"/>
                  <a:gd name="T53" fmla="*/ 126 h 808"/>
                  <a:gd name="T54" fmla="*/ 635 w 681"/>
                  <a:gd name="T55" fmla="*/ 101 h 808"/>
                  <a:gd name="T56" fmla="*/ 595 w 681"/>
                  <a:gd name="T57" fmla="*/ 109 h 808"/>
                  <a:gd name="T58" fmla="*/ 600 w 681"/>
                  <a:gd name="T59" fmla="*/ 67 h 808"/>
                  <a:gd name="T60" fmla="*/ 625 w 681"/>
                  <a:gd name="T61" fmla="*/ 34 h 808"/>
                  <a:gd name="T62" fmla="*/ 660 w 681"/>
                  <a:gd name="T63" fmla="*/ 34 h 808"/>
                  <a:gd name="T64" fmla="*/ 681 w 681"/>
                  <a:gd name="T65" fmla="*/ 17 h 808"/>
                  <a:gd name="T66" fmla="*/ 640 w 681"/>
                  <a:gd name="T67" fmla="*/ 0 h 808"/>
                  <a:gd name="T68" fmla="*/ 605 w 681"/>
                  <a:gd name="T69" fmla="*/ 8 h 808"/>
                  <a:gd name="T70" fmla="*/ 585 w 681"/>
                  <a:gd name="T71" fmla="*/ 34 h 808"/>
                  <a:gd name="T72" fmla="*/ 535 w 681"/>
                  <a:gd name="T73" fmla="*/ 84 h 808"/>
                  <a:gd name="T74" fmla="*/ 510 w 681"/>
                  <a:gd name="T75" fmla="*/ 151 h 808"/>
                  <a:gd name="T76" fmla="*/ 470 w 681"/>
                  <a:gd name="T77" fmla="*/ 260 h 808"/>
                  <a:gd name="T78" fmla="*/ 420 w 681"/>
                  <a:gd name="T79" fmla="*/ 412 h 808"/>
                  <a:gd name="T80" fmla="*/ 360 w 681"/>
                  <a:gd name="T81" fmla="*/ 588 h 808"/>
                  <a:gd name="T82" fmla="*/ 335 w 681"/>
                  <a:gd name="T83" fmla="*/ 689 h 808"/>
                  <a:gd name="T84" fmla="*/ 310 w 681"/>
                  <a:gd name="T85" fmla="*/ 689 h 808"/>
                  <a:gd name="T86" fmla="*/ 215 w 681"/>
                  <a:gd name="T87" fmla="*/ 680 h 808"/>
                  <a:gd name="T88" fmla="*/ 145 w 681"/>
                  <a:gd name="T89" fmla="*/ 630 h 808"/>
                  <a:gd name="T90" fmla="*/ 80 w 681"/>
                  <a:gd name="T91" fmla="*/ 571 h 808"/>
                  <a:gd name="T92" fmla="*/ 30 w 681"/>
                  <a:gd name="T93" fmla="*/ 554 h 808"/>
                  <a:gd name="T94" fmla="*/ 25 w 681"/>
                  <a:gd name="T95" fmla="*/ 554 h 808"/>
                  <a:gd name="T96" fmla="*/ 0 w 681"/>
                  <a:gd name="T97" fmla="*/ 605 h 80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81"/>
                  <a:gd name="T148" fmla="*/ 0 h 808"/>
                  <a:gd name="T149" fmla="*/ 681 w 681"/>
                  <a:gd name="T150" fmla="*/ 808 h 80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81" h="808">
                    <a:moveTo>
                      <a:pt x="0" y="605"/>
                    </a:moveTo>
                    <a:lnTo>
                      <a:pt x="5" y="672"/>
                    </a:lnTo>
                    <a:lnTo>
                      <a:pt x="40" y="722"/>
                    </a:lnTo>
                    <a:lnTo>
                      <a:pt x="125" y="765"/>
                    </a:lnTo>
                    <a:lnTo>
                      <a:pt x="215" y="798"/>
                    </a:lnTo>
                    <a:lnTo>
                      <a:pt x="325" y="808"/>
                    </a:lnTo>
                    <a:lnTo>
                      <a:pt x="370" y="798"/>
                    </a:lnTo>
                    <a:lnTo>
                      <a:pt x="440" y="529"/>
                    </a:lnTo>
                    <a:lnTo>
                      <a:pt x="500" y="319"/>
                    </a:lnTo>
                    <a:lnTo>
                      <a:pt x="550" y="185"/>
                    </a:lnTo>
                    <a:lnTo>
                      <a:pt x="570" y="185"/>
                    </a:lnTo>
                    <a:lnTo>
                      <a:pt x="580" y="210"/>
                    </a:lnTo>
                    <a:lnTo>
                      <a:pt x="580" y="277"/>
                    </a:lnTo>
                    <a:lnTo>
                      <a:pt x="560" y="319"/>
                    </a:lnTo>
                    <a:lnTo>
                      <a:pt x="570" y="336"/>
                    </a:lnTo>
                    <a:lnTo>
                      <a:pt x="595" y="311"/>
                    </a:lnTo>
                    <a:lnTo>
                      <a:pt x="600" y="269"/>
                    </a:lnTo>
                    <a:lnTo>
                      <a:pt x="600" y="193"/>
                    </a:lnTo>
                    <a:lnTo>
                      <a:pt x="620" y="227"/>
                    </a:lnTo>
                    <a:lnTo>
                      <a:pt x="635" y="286"/>
                    </a:lnTo>
                    <a:lnTo>
                      <a:pt x="650" y="277"/>
                    </a:lnTo>
                    <a:lnTo>
                      <a:pt x="635" y="210"/>
                    </a:lnTo>
                    <a:lnTo>
                      <a:pt x="615" y="176"/>
                    </a:lnTo>
                    <a:lnTo>
                      <a:pt x="600" y="151"/>
                    </a:lnTo>
                    <a:lnTo>
                      <a:pt x="635" y="134"/>
                    </a:lnTo>
                    <a:lnTo>
                      <a:pt x="670" y="160"/>
                    </a:lnTo>
                    <a:lnTo>
                      <a:pt x="675" y="126"/>
                    </a:lnTo>
                    <a:lnTo>
                      <a:pt x="635" y="101"/>
                    </a:lnTo>
                    <a:lnTo>
                      <a:pt x="595" y="109"/>
                    </a:lnTo>
                    <a:lnTo>
                      <a:pt x="600" y="67"/>
                    </a:lnTo>
                    <a:lnTo>
                      <a:pt x="625" y="34"/>
                    </a:lnTo>
                    <a:lnTo>
                      <a:pt x="660" y="34"/>
                    </a:lnTo>
                    <a:lnTo>
                      <a:pt x="681" y="17"/>
                    </a:lnTo>
                    <a:lnTo>
                      <a:pt x="640" y="0"/>
                    </a:lnTo>
                    <a:lnTo>
                      <a:pt x="605" y="8"/>
                    </a:lnTo>
                    <a:lnTo>
                      <a:pt x="585" y="34"/>
                    </a:lnTo>
                    <a:lnTo>
                      <a:pt x="535" y="84"/>
                    </a:lnTo>
                    <a:lnTo>
                      <a:pt x="510" y="151"/>
                    </a:lnTo>
                    <a:lnTo>
                      <a:pt x="470" y="260"/>
                    </a:lnTo>
                    <a:lnTo>
                      <a:pt x="420" y="412"/>
                    </a:lnTo>
                    <a:lnTo>
                      <a:pt x="360" y="588"/>
                    </a:lnTo>
                    <a:lnTo>
                      <a:pt x="335" y="689"/>
                    </a:lnTo>
                    <a:lnTo>
                      <a:pt x="310" y="689"/>
                    </a:lnTo>
                    <a:lnTo>
                      <a:pt x="215" y="680"/>
                    </a:lnTo>
                    <a:lnTo>
                      <a:pt x="145" y="630"/>
                    </a:lnTo>
                    <a:lnTo>
                      <a:pt x="80" y="571"/>
                    </a:lnTo>
                    <a:lnTo>
                      <a:pt x="30" y="554"/>
                    </a:lnTo>
                    <a:lnTo>
                      <a:pt x="25" y="554"/>
                    </a:lnTo>
                    <a:lnTo>
                      <a:pt x="0" y="6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6" name="Freeform 14"/>
              <p:cNvSpPr>
                <a:spLocks/>
              </p:cNvSpPr>
              <p:nvPr/>
            </p:nvSpPr>
            <p:spPr bwMode="auto">
              <a:xfrm>
                <a:off x="4629" y="1904"/>
                <a:ext cx="356" cy="1220"/>
              </a:xfrm>
              <a:custGeom>
                <a:avLst/>
                <a:gdLst>
                  <a:gd name="T0" fmla="*/ 60 w 356"/>
                  <a:gd name="T1" fmla="*/ 126 h 1220"/>
                  <a:gd name="T2" fmla="*/ 110 w 356"/>
                  <a:gd name="T3" fmla="*/ 25 h 1220"/>
                  <a:gd name="T4" fmla="*/ 165 w 356"/>
                  <a:gd name="T5" fmla="*/ 0 h 1220"/>
                  <a:gd name="T6" fmla="*/ 246 w 356"/>
                  <a:gd name="T7" fmla="*/ 33 h 1220"/>
                  <a:gd name="T8" fmla="*/ 261 w 356"/>
                  <a:gd name="T9" fmla="*/ 101 h 1220"/>
                  <a:gd name="T10" fmla="*/ 266 w 356"/>
                  <a:gd name="T11" fmla="*/ 227 h 1220"/>
                  <a:gd name="T12" fmla="*/ 236 w 356"/>
                  <a:gd name="T13" fmla="*/ 428 h 1220"/>
                  <a:gd name="T14" fmla="*/ 221 w 356"/>
                  <a:gd name="T15" fmla="*/ 512 h 1220"/>
                  <a:gd name="T16" fmla="*/ 221 w 356"/>
                  <a:gd name="T17" fmla="*/ 605 h 1220"/>
                  <a:gd name="T18" fmla="*/ 241 w 356"/>
                  <a:gd name="T19" fmla="*/ 690 h 1220"/>
                  <a:gd name="T20" fmla="*/ 271 w 356"/>
                  <a:gd name="T21" fmla="*/ 758 h 1220"/>
                  <a:gd name="T22" fmla="*/ 341 w 356"/>
                  <a:gd name="T23" fmla="*/ 858 h 1220"/>
                  <a:gd name="T24" fmla="*/ 356 w 356"/>
                  <a:gd name="T25" fmla="*/ 968 h 1220"/>
                  <a:gd name="T26" fmla="*/ 346 w 356"/>
                  <a:gd name="T27" fmla="*/ 1052 h 1220"/>
                  <a:gd name="T28" fmla="*/ 326 w 356"/>
                  <a:gd name="T29" fmla="*/ 1119 h 1220"/>
                  <a:gd name="T30" fmla="*/ 276 w 356"/>
                  <a:gd name="T31" fmla="*/ 1194 h 1220"/>
                  <a:gd name="T32" fmla="*/ 236 w 356"/>
                  <a:gd name="T33" fmla="*/ 1220 h 1220"/>
                  <a:gd name="T34" fmla="*/ 175 w 356"/>
                  <a:gd name="T35" fmla="*/ 1211 h 1220"/>
                  <a:gd name="T36" fmla="*/ 115 w 356"/>
                  <a:gd name="T37" fmla="*/ 1186 h 1220"/>
                  <a:gd name="T38" fmla="*/ 80 w 356"/>
                  <a:gd name="T39" fmla="*/ 1119 h 1220"/>
                  <a:gd name="T40" fmla="*/ 40 w 356"/>
                  <a:gd name="T41" fmla="*/ 1010 h 1220"/>
                  <a:gd name="T42" fmla="*/ 20 w 356"/>
                  <a:gd name="T43" fmla="*/ 909 h 1220"/>
                  <a:gd name="T44" fmla="*/ 0 w 356"/>
                  <a:gd name="T45" fmla="*/ 732 h 1220"/>
                  <a:gd name="T46" fmla="*/ 0 w 356"/>
                  <a:gd name="T47" fmla="*/ 537 h 1220"/>
                  <a:gd name="T48" fmla="*/ 25 w 356"/>
                  <a:gd name="T49" fmla="*/ 327 h 1220"/>
                  <a:gd name="T50" fmla="*/ 45 w 356"/>
                  <a:gd name="T51" fmla="*/ 201 h 1220"/>
                  <a:gd name="T52" fmla="*/ 60 w 356"/>
                  <a:gd name="T53" fmla="*/ 126 h 12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56"/>
                  <a:gd name="T82" fmla="*/ 0 h 1220"/>
                  <a:gd name="T83" fmla="*/ 356 w 356"/>
                  <a:gd name="T84" fmla="*/ 1220 h 122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56" h="1220">
                    <a:moveTo>
                      <a:pt x="60" y="126"/>
                    </a:moveTo>
                    <a:lnTo>
                      <a:pt x="110" y="25"/>
                    </a:lnTo>
                    <a:lnTo>
                      <a:pt x="165" y="0"/>
                    </a:lnTo>
                    <a:lnTo>
                      <a:pt x="246" y="33"/>
                    </a:lnTo>
                    <a:lnTo>
                      <a:pt x="261" y="101"/>
                    </a:lnTo>
                    <a:lnTo>
                      <a:pt x="266" y="227"/>
                    </a:lnTo>
                    <a:lnTo>
                      <a:pt x="236" y="428"/>
                    </a:lnTo>
                    <a:lnTo>
                      <a:pt x="221" y="512"/>
                    </a:lnTo>
                    <a:lnTo>
                      <a:pt x="221" y="605"/>
                    </a:lnTo>
                    <a:lnTo>
                      <a:pt x="241" y="690"/>
                    </a:lnTo>
                    <a:lnTo>
                      <a:pt x="271" y="758"/>
                    </a:lnTo>
                    <a:lnTo>
                      <a:pt x="341" y="858"/>
                    </a:lnTo>
                    <a:lnTo>
                      <a:pt x="356" y="968"/>
                    </a:lnTo>
                    <a:lnTo>
                      <a:pt x="346" y="1052"/>
                    </a:lnTo>
                    <a:lnTo>
                      <a:pt x="326" y="1119"/>
                    </a:lnTo>
                    <a:lnTo>
                      <a:pt x="276" y="1194"/>
                    </a:lnTo>
                    <a:lnTo>
                      <a:pt x="236" y="1220"/>
                    </a:lnTo>
                    <a:lnTo>
                      <a:pt x="175" y="1211"/>
                    </a:lnTo>
                    <a:lnTo>
                      <a:pt x="115" y="1186"/>
                    </a:lnTo>
                    <a:lnTo>
                      <a:pt x="80" y="1119"/>
                    </a:lnTo>
                    <a:lnTo>
                      <a:pt x="40" y="1010"/>
                    </a:lnTo>
                    <a:lnTo>
                      <a:pt x="20" y="909"/>
                    </a:lnTo>
                    <a:lnTo>
                      <a:pt x="0" y="732"/>
                    </a:lnTo>
                    <a:lnTo>
                      <a:pt x="0" y="537"/>
                    </a:lnTo>
                    <a:lnTo>
                      <a:pt x="25" y="327"/>
                    </a:lnTo>
                    <a:lnTo>
                      <a:pt x="45" y="201"/>
                    </a:lnTo>
                    <a:lnTo>
                      <a:pt x="60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7" name="Freeform 15"/>
              <p:cNvSpPr>
                <a:spLocks/>
              </p:cNvSpPr>
              <p:nvPr/>
            </p:nvSpPr>
            <p:spPr bwMode="auto">
              <a:xfrm>
                <a:off x="4780" y="2914"/>
                <a:ext cx="300" cy="1404"/>
              </a:xfrm>
              <a:custGeom>
                <a:avLst/>
                <a:gdLst>
                  <a:gd name="T0" fmla="*/ 30 w 300"/>
                  <a:gd name="T1" fmla="*/ 92 h 1404"/>
                  <a:gd name="T2" fmla="*/ 45 w 300"/>
                  <a:gd name="T3" fmla="*/ 16 h 1404"/>
                  <a:gd name="T4" fmla="*/ 90 w 300"/>
                  <a:gd name="T5" fmla="*/ 0 h 1404"/>
                  <a:gd name="T6" fmla="*/ 130 w 300"/>
                  <a:gd name="T7" fmla="*/ 33 h 1404"/>
                  <a:gd name="T8" fmla="*/ 180 w 300"/>
                  <a:gd name="T9" fmla="*/ 176 h 1404"/>
                  <a:gd name="T10" fmla="*/ 240 w 300"/>
                  <a:gd name="T11" fmla="*/ 344 h 1404"/>
                  <a:gd name="T12" fmla="*/ 285 w 300"/>
                  <a:gd name="T13" fmla="*/ 484 h 1404"/>
                  <a:gd name="T14" fmla="*/ 300 w 300"/>
                  <a:gd name="T15" fmla="*/ 630 h 1404"/>
                  <a:gd name="T16" fmla="*/ 295 w 300"/>
                  <a:gd name="T17" fmla="*/ 732 h 1404"/>
                  <a:gd name="T18" fmla="*/ 250 w 300"/>
                  <a:gd name="T19" fmla="*/ 867 h 1404"/>
                  <a:gd name="T20" fmla="*/ 195 w 300"/>
                  <a:gd name="T21" fmla="*/ 959 h 1404"/>
                  <a:gd name="T22" fmla="*/ 150 w 300"/>
                  <a:gd name="T23" fmla="*/ 1001 h 1404"/>
                  <a:gd name="T24" fmla="*/ 80 w 300"/>
                  <a:gd name="T25" fmla="*/ 1026 h 1404"/>
                  <a:gd name="T26" fmla="*/ 55 w 300"/>
                  <a:gd name="T27" fmla="*/ 1068 h 1404"/>
                  <a:gd name="T28" fmla="*/ 75 w 300"/>
                  <a:gd name="T29" fmla="*/ 1135 h 1404"/>
                  <a:gd name="T30" fmla="*/ 110 w 300"/>
                  <a:gd name="T31" fmla="*/ 1194 h 1404"/>
                  <a:gd name="T32" fmla="*/ 135 w 300"/>
                  <a:gd name="T33" fmla="*/ 1304 h 1404"/>
                  <a:gd name="T34" fmla="*/ 175 w 300"/>
                  <a:gd name="T35" fmla="*/ 1295 h 1404"/>
                  <a:gd name="T36" fmla="*/ 200 w 300"/>
                  <a:gd name="T37" fmla="*/ 1354 h 1404"/>
                  <a:gd name="T38" fmla="*/ 165 w 300"/>
                  <a:gd name="T39" fmla="*/ 1404 h 1404"/>
                  <a:gd name="T40" fmla="*/ 135 w 300"/>
                  <a:gd name="T41" fmla="*/ 1379 h 1404"/>
                  <a:gd name="T42" fmla="*/ 100 w 300"/>
                  <a:gd name="T43" fmla="*/ 1337 h 1404"/>
                  <a:gd name="T44" fmla="*/ 85 w 300"/>
                  <a:gd name="T45" fmla="*/ 1228 h 1404"/>
                  <a:gd name="T46" fmla="*/ 35 w 300"/>
                  <a:gd name="T47" fmla="*/ 1152 h 1404"/>
                  <a:gd name="T48" fmla="*/ 0 w 300"/>
                  <a:gd name="T49" fmla="*/ 1068 h 1404"/>
                  <a:gd name="T50" fmla="*/ 5 w 300"/>
                  <a:gd name="T51" fmla="*/ 1009 h 1404"/>
                  <a:gd name="T52" fmla="*/ 40 w 300"/>
                  <a:gd name="T53" fmla="*/ 984 h 1404"/>
                  <a:gd name="T54" fmla="*/ 125 w 300"/>
                  <a:gd name="T55" fmla="*/ 934 h 1404"/>
                  <a:gd name="T56" fmla="*/ 195 w 300"/>
                  <a:gd name="T57" fmla="*/ 867 h 1404"/>
                  <a:gd name="T58" fmla="*/ 220 w 300"/>
                  <a:gd name="T59" fmla="*/ 766 h 1404"/>
                  <a:gd name="T60" fmla="*/ 235 w 300"/>
                  <a:gd name="T61" fmla="*/ 689 h 1404"/>
                  <a:gd name="T62" fmla="*/ 235 w 300"/>
                  <a:gd name="T63" fmla="*/ 621 h 1404"/>
                  <a:gd name="T64" fmla="*/ 230 w 300"/>
                  <a:gd name="T65" fmla="*/ 537 h 1404"/>
                  <a:gd name="T66" fmla="*/ 210 w 300"/>
                  <a:gd name="T67" fmla="*/ 470 h 1404"/>
                  <a:gd name="T68" fmla="*/ 175 w 300"/>
                  <a:gd name="T69" fmla="*/ 369 h 1404"/>
                  <a:gd name="T70" fmla="*/ 115 w 300"/>
                  <a:gd name="T71" fmla="*/ 260 h 1404"/>
                  <a:gd name="T72" fmla="*/ 75 w 300"/>
                  <a:gd name="T73" fmla="*/ 201 h 1404"/>
                  <a:gd name="T74" fmla="*/ 40 w 300"/>
                  <a:gd name="T75" fmla="*/ 134 h 1404"/>
                  <a:gd name="T76" fmla="*/ 30 w 300"/>
                  <a:gd name="T77" fmla="*/ 92 h 140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0"/>
                  <a:gd name="T118" fmla="*/ 0 h 1404"/>
                  <a:gd name="T119" fmla="*/ 300 w 300"/>
                  <a:gd name="T120" fmla="*/ 1404 h 140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0" h="1404">
                    <a:moveTo>
                      <a:pt x="30" y="92"/>
                    </a:moveTo>
                    <a:lnTo>
                      <a:pt x="45" y="16"/>
                    </a:lnTo>
                    <a:lnTo>
                      <a:pt x="90" y="0"/>
                    </a:lnTo>
                    <a:lnTo>
                      <a:pt x="130" y="33"/>
                    </a:lnTo>
                    <a:lnTo>
                      <a:pt x="180" y="176"/>
                    </a:lnTo>
                    <a:lnTo>
                      <a:pt x="240" y="344"/>
                    </a:lnTo>
                    <a:lnTo>
                      <a:pt x="285" y="484"/>
                    </a:lnTo>
                    <a:lnTo>
                      <a:pt x="300" y="630"/>
                    </a:lnTo>
                    <a:lnTo>
                      <a:pt x="295" y="732"/>
                    </a:lnTo>
                    <a:lnTo>
                      <a:pt x="250" y="867"/>
                    </a:lnTo>
                    <a:lnTo>
                      <a:pt x="195" y="959"/>
                    </a:lnTo>
                    <a:lnTo>
                      <a:pt x="150" y="1001"/>
                    </a:lnTo>
                    <a:lnTo>
                      <a:pt x="80" y="1026"/>
                    </a:lnTo>
                    <a:lnTo>
                      <a:pt x="55" y="1068"/>
                    </a:lnTo>
                    <a:lnTo>
                      <a:pt x="75" y="1135"/>
                    </a:lnTo>
                    <a:lnTo>
                      <a:pt x="110" y="1194"/>
                    </a:lnTo>
                    <a:lnTo>
                      <a:pt x="135" y="1304"/>
                    </a:lnTo>
                    <a:lnTo>
                      <a:pt x="175" y="1295"/>
                    </a:lnTo>
                    <a:lnTo>
                      <a:pt x="200" y="1354"/>
                    </a:lnTo>
                    <a:lnTo>
                      <a:pt x="165" y="1404"/>
                    </a:lnTo>
                    <a:lnTo>
                      <a:pt x="135" y="1379"/>
                    </a:lnTo>
                    <a:lnTo>
                      <a:pt x="100" y="1337"/>
                    </a:lnTo>
                    <a:lnTo>
                      <a:pt x="85" y="1228"/>
                    </a:lnTo>
                    <a:lnTo>
                      <a:pt x="35" y="1152"/>
                    </a:lnTo>
                    <a:lnTo>
                      <a:pt x="0" y="1068"/>
                    </a:lnTo>
                    <a:lnTo>
                      <a:pt x="5" y="1009"/>
                    </a:lnTo>
                    <a:lnTo>
                      <a:pt x="40" y="984"/>
                    </a:lnTo>
                    <a:lnTo>
                      <a:pt x="125" y="934"/>
                    </a:lnTo>
                    <a:lnTo>
                      <a:pt x="195" y="867"/>
                    </a:lnTo>
                    <a:lnTo>
                      <a:pt x="220" y="766"/>
                    </a:lnTo>
                    <a:lnTo>
                      <a:pt x="235" y="689"/>
                    </a:lnTo>
                    <a:lnTo>
                      <a:pt x="235" y="621"/>
                    </a:lnTo>
                    <a:lnTo>
                      <a:pt x="230" y="537"/>
                    </a:lnTo>
                    <a:lnTo>
                      <a:pt x="210" y="470"/>
                    </a:lnTo>
                    <a:lnTo>
                      <a:pt x="175" y="369"/>
                    </a:lnTo>
                    <a:lnTo>
                      <a:pt x="115" y="260"/>
                    </a:lnTo>
                    <a:lnTo>
                      <a:pt x="75" y="201"/>
                    </a:lnTo>
                    <a:lnTo>
                      <a:pt x="40" y="134"/>
                    </a:lnTo>
                    <a:lnTo>
                      <a:pt x="30" y="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8" name="Freeform 16"/>
              <p:cNvSpPr>
                <a:spLocks/>
              </p:cNvSpPr>
              <p:nvPr/>
            </p:nvSpPr>
            <p:spPr bwMode="auto">
              <a:xfrm>
                <a:off x="4790" y="2601"/>
                <a:ext cx="621" cy="741"/>
              </a:xfrm>
              <a:custGeom>
                <a:avLst/>
                <a:gdLst>
                  <a:gd name="T0" fmla="*/ 0 w 621"/>
                  <a:gd name="T1" fmla="*/ 378 h 741"/>
                  <a:gd name="T2" fmla="*/ 5 w 621"/>
                  <a:gd name="T3" fmla="*/ 445 h 741"/>
                  <a:gd name="T4" fmla="*/ 80 w 621"/>
                  <a:gd name="T5" fmla="*/ 496 h 741"/>
                  <a:gd name="T6" fmla="*/ 160 w 621"/>
                  <a:gd name="T7" fmla="*/ 504 h 741"/>
                  <a:gd name="T8" fmla="*/ 235 w 621"/>
                  <a:gd name="T9" fmla="*/ 454 h 741"/>
                  <a:gd name="T10" fmla="*/ 290 w 621"/>
                  <a:gd name="T11" fmla="*/ 311 h 741"/>
                  <a:gd name="T12" fmla="*/ 330 w 621"/>
                  <a:gd name="T13" fmla="*/ 168 h 741"/>
                  <a:gd name="T14" fmla="*/ 345 w 621"/>
                  <a:gd name="T15" fmla="*/ 143 h 741"/>
                  <a:gd name="T16" fmla="*/ 370 w 621"/>
                  <a:gd name="T17" fmla="*/ 151 h 741"/>
                  <a:gd name="T18" fmla="*/ 405 w 621"/>
                  <a:gd name="T19" fmla="*/ 269 h 741"/>
                  <a:gd name="T20" fmla="*/ 435 w 621"/>
                  <a:gd name="T21" fmla="*/ 479 h 741"/>
                  <a:gd name="T22" fmla="*/ 455 w 621"/>
                  <a:gd name="T23" fmla="*/ 639 h 741"/>
                  <a:gd name="T24" fmla="*/ 465 w 621"/>
                  <a:gd name="T25" fmla="*/ 723 h 741"/>
                  <a:gd name="T26" fmla="*/ 495 w 621"/>
                  <a:gd name="T27" fmla="*/ 741 h 741"/>
                  <a:gd name="T28" fmla="*/ 520 w 621"/>
                  <a:gd name="T29" fmla="*/ 706 h 741"/>
                  <a:gd name="T30" fmla="*/ 540 w 621"/>
                  <a:gd name="T31" fmla="*/ 588 h 741"/>
                  <a:gd name="T32" fmla="*/ 570 w 621"/>
                  <a:gd name="T33" fmla="*/ 479 h 741"/>
                  <a:gd name="T34" fmla="*/ 585 w 621"/>
                  <a:gd name="T35" fmla="*/ 345 h 741"/>
                  <a:gd name="T36" fmla="*/ 615 w 621"/>
                  <a:gd name="T37" fmla="*/ 336 h 741"/>
                  <a:gd name="T38" fmla="*/ 621 w 621"/>
                  <a:gd name="T39" fmla="*/ 311 h 741"/>
                  <a:gd name="T40" fmla="*/ 600 w 621"/>
                  <a:gd name="T41" fmla="*/ 277 h 741"/>
                  <a:gd name="T42" fmla="*/ 565 w 621"/>
                  <a:gd name="T43" fmla="*/ 286 h 741"/>
                  <a:gd name="T44" fmla="*/ 550 w 621"/>
                  <a:gd name="T45" fmla="*/ 370 h 741"/>
                  <a:gd name="T46" fmla="*/ 545 w 621"/>
                  <a:gd name="T47" fmla="*/ 437 h 741"/>
                  <a:gd name="T48" fmla="*/ 525 w 621"/>
                  <a:gd name="T49" fmla="*/ 529 h 741"/>
                  <a:gd name="T50" fmla="*/ 500 w 621"/>
                  <a:gd name="T51" fmla="*/ 563 h 741"/>
                  <a:gd name="T52" fmla="*/ 480 w 621"/>
                  <a:gd name="T53" fmla="*/ 462 h 741"/>
                  <a:gd name="T54" fmla="*/ 455 w 621"/>
                  <a:gd name="T55" fmla="*/ 286 h 741"/>
                  <a:gd name="T56" fmla="*/ 440 w 621"/>
                  <a:gd name="T57" fmla="*/ 202 h 741"/>
                  <a:gd name="T58" fmla="*/ 410 w 621"/>
                  <a:gd name="T59" fmla="*/ 101 h 741"/>
                  <a:gd name="T60" fmla="*/ 385 w 621"/>
                  <a:gd name="T61" fmla="*/ 25 h 741"/>
                  <a:gd name="T62" fmla="*/ 340 w 621"/>
                  <a:gd name="T63" fmla="*/ 0 h 741"/>
                  <a:gd name="T64" fmla="*/ 320 w 621"/>
                  <a:gd name="T65" fmla="*/ 8 h 741"/>
                  <a:gd name="T66" fmla="*/ 290 w 621"/>
                  <a:gd name="T67" fmla="*/ 118 h 741"/>
                  <a:gd name="T68" fmla="*/ 255 w 621"/>
                  <a:gd name="T69" fmla="*/ 252 h 741"/>
                  <a:gd name="T70" fmla="*/ 220 w 621"/>
                  <a:gd name="T71" fmla="*/ 311 h 741"/>
                  <a:gd name="T72" fmla="*/ 175 w 621"/>
                  <a:gd name="T73" fmla="*/ 370 h 741"/>
                  <a:gd name="T74" fmla="*/ 120 w 621"/>
                  <a:gd name="T75" fmla="*/ 319 h 741"/>
                  <a:gd name="T76" fmla="*/ 55 w 621"/>
                  <a:gd name="T77" fmla="*/ 286 h 741"/>
                  <a:gd name="T78" fmla="*/ 30 w 621"/>
                  <a:gd name="T79" fmla="*/ 319 h 741"/>
                  <a:gd name="T80" fmla="*/ 0 w 621"/>
                  <a:gd name="T81" fmla="*/ 378 h 7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21"/>
                  <a:gd name="T124" fmla="*/ 0 h 741"/>
                  <a:gd name="T125" fmla="*/ 621 w 621"/>
                  <a:gd name="T126" fmla="*/ 741 h 7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21" h="741">
                    <a:moveTo>
                      <a:pt x="0" y="378"/>
                    </a:moveTo>
                    <a:lnTo>
                      <a:pt x="5" y="445"/>
                    </a:lnTo>
                    <a:lnTo>
                      <a:pt x="80" y="496"/>
                    </a:lnTo>
                    <a:lnTo>
                      <a:pt x="160" y="504"/>
                    </a:lnTo>
                    <a:lnTo>
                      <a:pt x="235" y="454"/>
                    </a:lnTo>
                    <a:lnTo>
                      <a:pt x="290" y="311"/>
                    </a:lnTo>
                    <a:lnTo>
                      <a:pt x="330" y="168"/>
                    </a:lnTo>
                    <a:lnTo>
                      <a:pt x="345" y="143"/>
                    </a:lnTo>
                    <a:lnTo>
                      <a:pt x="370" y="151"/>
                    </a:lnTo>
                    <a:lnTo>
                      <a:pt x="405" y="269"/>
                    </a:lnTo>
                    <a:lnTo>
                      <a:pt x="435" y="479"/>
                    </a:lnTo>
                    <a:lnTo>
                      <a:pt x="455" y="639"/>
                    </a:lnTo>
                    <a:lnTo>
                      <a:pt x="465" y="723"/>
                    </a:lnTo>
                    <a:lnTo>
                      <a:pt x="495" y="741"/>
                    </a:lnTo>
                    <a:lnTo>
                      <a:pt x="520" y="706"/>
                    </a:lnTo>
                    <a:lnTo>
                      <a:pt x="540" y="588"/>
                    </a:lnTo>
                    <a:lnTo>
                      <a:pt x="570" y="479"/>
                    </a:lnTo>
                    <a:lnTo>
                      <a:pt x="585" y="345"/>
                    </a:lnTo>
                    <a:lnTo>
                      <a:pt x="615" y="336"/>
                    </a:lnTo>
                    <a:lnTo>
                      <a:pt x="621" y="311"/>
                    </a:lnTo>
                    <a:lnTo>
                      <a:pt x="600" y="277"/>
                    </a:lnTo>
                    <a:lnTo>
                      <a:pt x="565" y="286"/>
                    </a:lnTo>
                    <a:lnTo>
                      <a:pt x="550" y="370"/>
                    </a:lnTo>
                    <a:lnTo>
                      <a:pt x="545" y="437"/>
                    </a:lnTo>
                    <a:lnTo>
                      <a:pt x="525" y="529"/>
                    </a:lnTo>
                    <a:lnTo>
                      <a:pt x="500" y="563"/>
                    </a:lnTo>
                    <a:lnTo>
                      <a:pt x="480" y="462"/>
                    </a:lnTo>
                    <a:lnTo>
                      <a:pt x="455" y="286"/>
                    </a:lnTo>
                    <a:lnTo>
                      <a:pt x="440" y="202"/>
                    </a:lnTo>
                    <a:lnTo>
                      <a:pt x="410" y="101"/>
                    </a:lnTo>
                    <a:lnTo>
                      <a:pt x="385" y="25"/>
                    </a:lnTo>
                    <a:lnTo>
                      <a:pt x="340" y="0"/>
                    </a:lnTo>
                    <a:lnTo>
                      <a:pt x="320" y="8"/>
                    </a:lnTo>
                    <a:lnTo>
                      <a:pt x="290" y="118"/>
                    </a:lnTo>
                    <a:lnTo>
                      <a:pt x="255" y="252"/>
                    </a:lnTo>
                    <a:lnTo>
                      <a:pt x="220" y="311"/>
                    </a:lnTo>
                    <a:lnTo>
                      <a:pt x="175" y="370"/>
                    </a:lnTo>
                    <a:lnTo>
                      <a:pt x="120" y="319"/>
                    </a:lnTo>
                    <a:lnTo>
                      <a:pt x="55" y="286"/>
                    </a:lnTo>
                    <a:lnTo>
                      <a:pt x="30" y="319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54280" name="Group 17"/>
            <p:cNvGrpSpPr>
              <a:grpSpLocks/>
            </p:cNvGrpSpPr>
            <p:nvPr/>
          </p:nvGrpSpPr>
          <p:grpSpPr bwMode="auto">
            <a:xfrm>
              <a:off x="4354" y="1811"/>
              <a:ext cx="421" cy="1153"/>
              <a:chOff x="4354" y="1811"/>
              <a:chExt cx="421" cy="1153"/>
            </a:xfrm>
          </p:grpSpPr>
          <p:sp>
            <p:nvSpPr>
              <p:cNvPr id="54281" name="Freeform 18"/>
              <p:cNvSpPr>
                <a:spLocks/>
              </p:cNvSpPr>
              <p:nvPr/>
            </p:nvSpPr>
            <p:spPr bwMode="auto">
              <a:xfrm>
                <a:off x="4369" y="1828"/>
                <a:ext cx="391" cy="1102"/>
              </a:xfrm>
              <a:custGeom>
                <a:avLst/>
                <a:gdLst>
                  <a:gd name="T0" fmla="*/ 100 w 391"/>
                  <a:gd name="T1" fmla="*/ 160 h 1102"/>
                  <a:gd name="T2" fmla="*/ 130 w 391"/>
                  <a:gd name="T3" fmla="*/ 59 h 1102"/>
                  <a:gd name="T4" fmla="*/ 150 w 391"/>
                  <a:gd name="T5" fmla="*/ 25 h 1102"/>
                  <a:gd name="T6" fmla="*/ 180 w 391"/>
                  <a:gd name="T7" fmla="*/ 9 h 1102"/>
                  <a:gd name="T8" fmla="*/ 220 w 391"/>
                  <a:gd name="T9" fmla="*/ 0 h 1102"/>
                  <a:gd name="T10" fmla="*/ 270 w 391"/>
                  <a:gd name="T11" fmla="*/ 17 h 1102"/>
                  <a:gd name="T12" fmla="*/ 340 w 391"/>
                  <a:gd name="T13" fmla="*/ 76 h 1102"/>
                  <a:gd name="T14" fmla="*/ 360 w 391"/>
                  <a:gd name="T15" fmla="*/ 126 h 1102"/>
                  <a:gd name="T16" fmla="*/ 380 w 391"/>
                  <a:gd name="T17" fmla="*/ 177 h 1102"/>
                  <a:gd name="T18" fmla="*/ 385 w 391"/>
                  <a:gd name="T19" fmla="*/ 227 h 1102"/>
                  <a:gd name="T20" fmla="*/ 391 w 391"/>
                  <a:gd name="T21" fmla="*/ 294 h 1102"/>
                  <a:gd name="T22" fmla="*/ 391 w 391"/>
                  <a:gd name="T23" fmla="*/ 378 h 1102"/>
                  <a:gd name="T24" fmla="*/ 385 w 391"/>
                  <a:gd name="T25" fmla="*/ 462 h 1102"/>
                  <a:gd name="T26" fmla="*/ 380 w 391"/>
                  <a:gd name="T27" fmla="*/ 529 h 1102"/>
                  <a:gd name="T28" fmla="*/ 380 w 391"/>
                  <a:gd name="T29" fmla="*/ 598 h 1102"/>
                  <a:gd name="T30" fmla="*/ 380 w 391"/>
                  <a:gd name="T31" fmla="*/ 657 h 1102"/>
                  <a:gd name="T32" fmla="*/ 385 w 391"/>
                  <a:gd name="T33" fmla="*/ 733 h 1102"/>
                  <a:gd name="T34" fmla="*/ 391 w 391"/>
                  <a:gd name="T35" fmla="*/ 800 h 1102"/>
                  <a:gd name="T36" fmla="*/ 385 w 391"/>
                  <a:gd name="T37" fmla="*/ 850 h 1102"/>
                  <a:gd name="T38" fmla="*/ 370 w 391"/>
                  <a:gd name="T39" fmla="*/ 934 h 1102"/>
                  <a:gd name="T40" fmla="*/ 350 w 391"/>
                  <a:gd name="T41" fmla="*/ 985 h 1102"/>
                  <a:gd name="T42" fmla="*/ 330 w 391"/>
                  <a:gd name="T43" fmla="*/ 1027 h 1102"/>
                  <a:gd name="T44" fmla="*/ 285 w 391"/>
                  <a:gd name="T45" fmla="*/ 1052 h 1102"/>
                  <a:gd name="T46" fmla="*/ 235 w 391"/>
                  <a:gd name="T47" fmla="*/ 1077 h 1102"/>
                  <a:gd name="T48" fmla="*/ 180 w 391"/>
                  <a:gd name="T49" fmla="*/ 1086 h 1102"/>
                  <a:gd name="T50" fmla="*/ 135 w 391"/>
                  <a:gd name="T51" fmla="*/ 1102 h 1102"/>
                  <a:gd name="T52" fmla="*/ 80 w 391"/>
                  <a:gd name="T53" fmla="*/ 1077 h 1102"/>
                  <a:gd name="T54" fmla="*/ 30 w 391"/>
                  <a:gd name="T55" fmla="*/ 993 h 1102"/>
                  <a:gd name="T56" fmla="*/ 10 w 391"/>
                  <a:gd name="T57" fmla="*/ 909 h 1102"/>
                  <a:gd name="T58" fmla="*/ 0 w 391"/>
                  <a:gd name="T59" fmla="*/ 792 h 1102"/>
                  <a:gd name="T60" fmla="*/ 0 w 391"/>
                  <a:gd name="T61" fmla="*/ 657 h 1102"/>
                  <a:gd name="T62" fmla="*/ 15 w 391"/>
                  <a:gd name="T63" fmla="*/ 538 h 1102"/>
                  <a:gd name="T64" fmla="*/ 30 w 391"/>
                  <a:gd name="T65" fmla="*/ 429 h 1102"/>
                  <a:gd name="T66" fmla="*/ 50 w 391"/>
                  <a:gd name="T67" fmla="*/ 336 h 1102"/>
                  <a:gd name="T68" fmla="*/ 60 w 391"/>
                  <a:gd name="T69" fmla="*/ 286 h 1102"/>
                  <a:gd name="T70" fmla="*/ 75 w 391"/>
                  <a:gd name="T71" fmla="*/ 202 h 1102"/>
                  <a:gd name="T72" fmla="*/ 100 w 391"/>
                  <a:gd name="T73" fmla="*/ 160 h 110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91"/>
                  <a:gd name="T112" fmla="*/ 0 h 1102"/>
                  <a:gd name="T113" fmla="*/ 391 w 391"/>
                  <a:gd name="T114" fmla="*/ 1102 h 110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91" h="1102">
                    <a:moveTo>
                      <a:pt x="100" y="160"/>
                    </a:moveTo>
                    <a:lnTo>
                      <a:pt x="130" y="59"/>
                    </a:lnTo>
                    <a:lnTo>
                      <a:pt x="150" y="25"/>
                    </a:lnTo>
                    <a:lnTo>
                      <a:pt x="180" y="9"/>
                    </a:lnTo>
                    <a:lnTo>
                      <a:pt x="220" y="0"/>
                    </a:lnTo>
                    <a:lnTo>
                      <a:pt x="270" y="17"/>
                    </a:lnTo>
                    <a:lnTo>
                      <a:pt x="340" y="76"/>
                    </a:lnTo>
                    <a:lnTo>
                      <a:pt x="360" y="126"/>
                    </a:lnTo>
                    <a:lnTo>
                      <a:pt x="380" y="177"/>
                    </a:lnTo>
                    <a:lnTo>
                      <a:pt x="385" y="227"/>
                    </a:lnTo>
                    <a:lnTo>
                      <a:pt x="391" y="294"/>
                    </a:lnTo>
                    <a:lnTo>
                      <a:pt x="391" y="378"/>
                    </a:lnTo>
                    <a:lnTo>
                      <a:pt x="385" y="462"/>
                    </a:lnTo>
                    <a:lnTo>
                      <a:pt x="380" y="529"/>
                    </a:lnTo>
                    <a:lnTo>
                      <a:pt x="380" y="598"/>
                    </a:lnTo>
                    <a:lnTo>
                      <a:pt x="380" y="657"/>
                    </a:lnTo>
                    <a:lnTo>
                      <a:pt x="385" y="733"/>
                    </a:lnTo>
                    <a:lnTo>
                      <a:pt x="391" y="800"/>
                    </a:lnTo>
                    <a:lnTo>
                      <a:pt x="385" y="850"/>
                    </a:lnTo>
                    <a:lnTo>
                      <a:pt x="370" y="934"/>
                    </a:lnTo>
                    <a:lnTo>
                      <a:pt x="350" y="985"/>
                    </a:lnTo>
                    <a:lnTo>
                      <a:pt x="330" y="1027"/>
                    </a:lnTo>
                    <a:lnTo>
                      <a:pt x="285" y="1052"/>
                    </a:lnTo>
                    <a:lnTo>
                      <a:pt x="235" y="1077"/>
                    </a:lnTo>
                    <a:lnTo>
                      <a:pt x="180" y="1086"/>
                    </a:lnTo>
                    <a:lnTo>
                      <a:pt x="135" y="1102"/>
                    </a:lnTo>
                    <a:lnTo>
                      <a:pt x="80" y="1077"/>
                    </a:lnTo>
                    <a:lnTo>
                      <a:pt x="30" y="993"/>
                    </a:lnTo>
                    <a:lnTo>
                      <a:pt x="10" y="909"/>
                    </a:lnTo>
                    <a:lnTo>
                      <a:pt x="0" y="792"/>
                    </a:lnTo>
                    <a:lnTo>
                      <a:pt x="0" y="657"/>
                    </a:lnTo>
                    <a:lnTo>
                      <a:pt x="15" y="538"/>
                    </a:lnTo>
                    <a:lnTo>
                      <a:pt x="30" y="429"/>
                    </a:lnTo>
                    <a:lnTo>
                      <a:pt x="50" y="336"/>
                    </a:lnTo>
                    <a:lnTo>
                      <a:pt x="60" y="286"/>
                    </a:lnTo>
                    <a:lnTo>
                      <a:pt x="75" y="202"/>
                    </a:lnTo>
                    <a:lnTo>
                      <a:pt x="100" y="160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282" name="Freeform 19"/>
              <p:cNvSpPr>
                <a:spLocks/>
              </p:cNvSpPr>
              <p:nvPr/>
            </p:nvSpPr>
            <p:spPr bwMode="auto">
              <a:xfrm>
                <a:off x="4354" y="1811"/>
                <a:ext cx="421" cy="1153"/>
              </a:xfrm>
              <a:custGeom>
                <a:avLst/>
                <a:gdLst>
                  <a:gd name="T0" fmla="*/ 190 w 421"/>
                  <a:gd name="T1" fmla="*/ 42 h 1153"/>
                  <a:gd name="T2" fmla="*/ 255 w 421"/>
                  <a:gd name="T3" fmla="*/ 118 h 1153"/>
                  <a:gd name="T4" fmla="*/ 240 w 421"/>
                  <a:gd name="T5" fmla="*/ 370 h 1153"/>
                  <a:gd name="T6" fmla="*/ 290 w 421"/>
                  <a:gd name="T7" fmla="*/ 160 h 1153"/>
                  <a:gd name="T8" fmla="*/ 365 w 421"/>
                  <a:gd name="T9" fmla="*/ 143 h 1153"/>
                  <a:gd name="T10" fmla="*/ 395 w 421"/>
                  <a:gd name="T11" fmla="*/ 311 h 1153"/>
                  <a:gd name="T12" fmla="*/ 265 w 421"/>
                  <a:gd name="T13" fmla="*/ 404 h 1153"/>
                  <a:gd name="T14" fmla="*/ 290 w 421"/>
                  <a:gd name="T15" fmla="*/ 437 h 1153"/>
                  <a:gd name="T16" fmla="*/ 395 w 421"/>
                  <a:gd name="T17" fmla="*/ 387 h 1153"/>
                  <a:gd name="T18" fmla="*/ 380 w 421"/>
                  <a:gd name="T19" fmla="*/ 649 h 1153"/>
                  <a:gd name="T20" fmla="*/ 300 w 421"/>
                  <a:gd name="T21" fmla="*/ 809 h 1153"/>
                  <a:gd name="T22" fmla="*/ 200 w 421"/>
                  <a:gd name="T23" fmla="*/ 851 h 1153"/>
                  <a:gd name="T24" fmla="*/ 375 w 421"/>
                  <a:gd name="T25" fmla="*/ 817 h 1153"/>
                  <a:gd name="T26" fmla="*/ 350 w 421"/>
                  <a:gd name="T27" fmla="*/ 1010 h 1153"/>
                  <a:gd name="T28" fmla="*/ 225 w 421"/>
                  <a:gd name="T29" fmla="*/ 1077 h 1153"/>
                  <a:gd name="T30" fmla="*/ 200 w 421"/>
                  <a:gd name="T31" fmla="*/ 867 h 1153"/>
                  <a:gd name="T32" fmla="*/ 220 w 421"/>
                  <a:gd name="T33" fmla="*/ 599 h 1153"/>
                  <a:gd name="T34" fmla="*/ 235 w 421"/>
                  <a:gd name="T35" fmla="*/ 387 h 1153"/>
                  <a:gd name="T36" fmla="*/ 140 w 421"/>
                  <a:gd name="T37" fmla="*/ 244 h 1153"/>
                  <a:gd name="T38" fmla="*/ 130 w 421"/>
                  <a:gd name="T39" fmla="*/ 311 h 1153"/>
                  <a:gd name="T40" fmla="*/ 220 w 421"/>
                  <a:gd name="T41" fmla="*/ 446 h 1153"/>
                  <a:gd name="T42" fmla="*/ 180 w 421"/>
                  <a:gd name="T43" fmla="*/ 708 h 1153"/>
                  <a:gd name="T44" fmla="*/ 95 w 421"/>
                  <a:gd name="T45" fmla="*/ 699 h 1153"/>
                  <a:gd name="T46" fmla="*/ 50 w 421"/>
                  <a:gd name="T47" fmla="*/ 649 h 1153"/>
                  <a:gd name="T48" fmla="*/ 120 w 421"/>
                  <a:gd name="T49" fmla="*/ 809 h 1153"/>
                  <a:gd name="T50" fmla="*/ 160 w 421"/>
                  <a:gd name="T51" fmla="*/ 901 h 1153"/>
                  <a:gd name="T52" fmla="*/ 185 w 421"/>
                  <a:gd name="T53" fmla="*/ 1044 h 1153"/>
                  <a:gd name="T54" fmla="*/ 135 w 421"/>
                  <a:gd name="T55" fmla="*/ 1094 h 1153"/>
                  <a:gd name="T56" fmla="*/ 50 w 421"/>
                  <a:gd name="T57" fmla="*/ 909 h 1153"/>
                  <a:gd name="T58" fmla="*/ 35 w 421"/>
                  <a:gd name="T59" fmla="*/ 683 h 1153"/>
                  <a:gd name="T60" fmla="*/ 65 w 421"/>
                  <a:gd name="T61" fmla="*/ 404 h 1153"/>
                  <a:gd name="T62" fmla="*/ 45 w 421"/>
                  <a:gd name="T63" fmla="*/ 395 h 1153"/>
                  <a:gd name="T64" fmla="*/ 0 w 421"/>
                  <a:gd name="T65" fmla="*/ 683 h 1153"/>
                  <a:gd name="T66" fmla="*/ 35 w 421"/>
                  <a:gd name="T67" fmla="*/ 1027 h 1153"/>
                  <a:gd name="T68" fmla="*/ 180 w 421"/>
                  <a:gd name="T69" fmla="*/ 1153 h 1153"/>
                  <a:gd name="T70" fmla="*/ 275 w 421"/>
                  <a:gd name="T71" fmla="*/ 1119 h 1153"/>
                  <a:gd name="T72" fmla="*/ 390 w 421"/>
                  <a:gd name="T73" fmla="*/ 977 h 1153"/>
                  <a:gd name="T74" fmla="*/ 415 w 421"/>
                  <a:gd name="T75" fmla="*/ 783 h 1153"/>
                  <a:gd name="T76" fmla="*/ 410 w 421"/>
                  <a:gd name="T77" fmla="*/ 572 h 1153"/>
                  <a:gd name="T78" fmla="*/ 415 w 421"/>
                  <a:gd name="T79" fmla="*/ 294 h 1153"/>
                  <a:gd name="T80" fmla="*/ 370 w 421"/>
                  <a:gd name="T81" fmla="*/ 59 h 1153"/>
                  <a:gd name="T82" fmla="*/ 225 w 421"/>
                  <a:gd name="T83" fmla="*/ 0 h 1153"/>
                  <a:gd name="T84" fmla="*/ 120 w 421"/>
                  <a:gd name="T85" fmla="*/ 135 h 1153"/>
                  <a:gd name="T86" fmla="*/ 95 w 421"/>
                  <a:gd name="T87" fmla="*/ 261 h 115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1"/>
                  <a:gd name="T133" fmla="*/ 0 h 1153"/>
                  <a:gd name="T134" fmla="*/ 421 w 421"/>
                  <a:gd name="T135" fmla="*/ 1153 h 115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1" h="1153">
                    <a:moveTo>
                      <a:pt x="130" y="168"/>
                    </a:moveTo>
                    <a:lnTo>
                      <a:pt x="160" y="84"/>
                    </a:lnTo>
                    <a:lnTo>
                      <a:pt x="190" y="42"/>
                    </a:lnTo>
                    <a:lnTo>
                      <a:pt x="250" y="42"/>
                    </a:lnTo>
                    <a:lnTo>
                      <a:pt x="290" y="59"/>
                    </a:lnTo>
                    <a:lnTo>
                      <a:pt x="255" y="118"/>
                    </a:lnTo>
                    <a:lnTo>
                      <a:pt x="235" y="227"/>
                    </a:lnTo>
                    <a:lnTo>
                      <a:pt x="235" y="336"/>
                    </a:lnTo>
                    <a:lnTo>
                      <a:pt x="240" y="370"/>
                    </a:lnTo>
                    <a:lnTo>
                      <a:pt x="255" y="311"/>
                    </a:lnTo>
                    <a:lnTo>
                      <a:pt x="265" y="219"/>
                    </a:lnTo>
                    <a:lnTo>
                      <a:pt x="290" y="160"/>
                    </a:lnTo>
                    <a:lnTo>
                      <a:pt x="305" y="126"/>
                    </a:lnTo>
                    <a:lnTo>
                      <a:pt x="335" y="93"/>
                    </a:lnTo>
                    <a:lnTo>
                      <a:pt x="365" y="143"/>
                    </a:lnTo>
                    <a:lnTo>
                      <a:pt x="390" y="202"/>
                    </a:lnTo>
                    <a:lnTo>
                      <a:pt x="395" y="278"/>
                    </a:lnTo>
                    <a:lnTo>
                      <a:pt x="395" y="311"/>
                    </a:lnTo>
                    <a:lnTo>
                      <a:pt x="360" y="378"/>
                    </a:lnTo>
                    <a:lnTo>
                      <a:pt x="305" y="404"/>
                    </a:lnTo>
                    <a:lnTo>
                      <a:pt x="265" y="404"/>
                    </a:lnTo>
                    <a:lnTo>
                      <a:pt x="250" y="395"/>
                    </a:lnTo>
                    <a:lnTo>
                      <a:pt x="245" y="437"/>
                    </a:lnTo>
                    <a:lnTo>
                      <a:pt x="290" y="437"/>
                    </a:lnTo>
                    <a:lnTo>
                      <a:pt x="350" y="429"/>
                    </a:lnTo>
                    <a:lnTo>
                      <a:pt x="385" y="412"/>
                    </a:lnTo>
                    <a:lnTo>
                      <a:pt x="395" y="387"/>
                    </a:lnTo>
                    <a:lnTo>
                      <a:pt x="395" y="462"/>
                    </a:lnTo>
                    <a:lnTo>
                      <a:pt x="385" y="555"/>
                    </a:lnTo>
                    <a:lnTo>
                      <a:pt x="380" y="649"/>
                    </a:lnTo>
                    <a:lnTo>
                      <a:pt x="390" y="733"/>
                    </a:lnTo>
                    <a:lnTo>
                      <a:pt x="350" y="783"/>
                    </a:lnTo>
                    <a:lnTo>
                      <a:pt x="300" y="809"/>
                    </a:lnTo>
                    <a:lnTo>
                      <a:pt x="245" y="809"/>
                    </a:lnTo>
                    <a:lnTo>
                      <a:pt x="205" y="809"/>
                    </a:lnTo>
                    <a:lnTo>
                      <a:pt x="200" y="851"/>
                    </a:lnTo>
                    <a:lnTo>
                      <a:pt x="260" y="851"/>
                    </a:lnTo>
                    <a:lnTo>
                      <a:pt x="315" y="834"/>
                    </a:lnTo>
                    <a:lnTo>
                      <a:pt x="375" y="817"/>
                    </a:lnTo>
                    <a:lnTo>
                      <a:pt x="395" y="792"/>
                    </a:lnTo>
                    <a:lnTo>
                      <a:pt x="390" y="884"/>
                    </a:lnTo>
                    <a:lnTo>
                      <a:pt x="350" y="1010"/>
                    </a:lnTo>
                    <a:lnTo>
                      <a:pt x="310" y="1044"/>
                    </a:lnTo>
                    <a:lnTo>
                      <a:pt x="265" y="1069"/>
                    </a:lnTo>
                    <a:lnTo>
                      <a:pt x="225" y="1077"/>
                    </a:lnTo>
                    <a:lnTo>
                      <a:pt x="200" y="1019"/>
                    </a:lnTo>
                    <a:lnTo>
                      <a:pt x="185" y="926"/>
                    </a:lnTo>
                    <a:lnTo>
                      <a:pt x="200" y="867"/>
                    </a:lnTo>
                    <a:lnTo>
                      <a:pt x="200" y="800"/>
                    </a:lnTo>
                    <a:lnTo>
                      <a:pt x="200" y="716"/>
                    </a:lnTo>
                    <a:lnTo>
                      <a:pt x="220" y="599"/>
                    </a:lnTo>
                    <a:lnTo>
                      <a:pt x="240" y="496"/>
                    </a:lnTo>
                    <a:lnTo>
                      <a:pt x="240" y="429"/>
                    </a:lnTo>
                    <a:lnTo>
                      <a:pt x="235" y="387"/>
                    </a:lnTo>
                    <a:lnTo>
                      <a:pt x="205" y="378"/>
                    </a:lnTo>
                    <a:lnTo>
                      <a:pt x="160" y="320"/>
                    </a:lnTo>
                    <a:lnTo>
                      <a:pt x="140" y="244"/>
                    </a:lnTo>
                    <a:lnTo>
                      <a:pt x="120" y="202"/>
                    </a:lnTo>
                    <a:lnTo>
                      <a:pt x="115" y="244"/>
                    </a:lnTo>
                    <a:lnTo>
                      <a:pt x="130" y="311"/>
                    </a:lnTo>
                    <a:lnTo>
                      <a:pt x="160" y="370"/>
                    </a:lnTo>
                    <a:lnTo>
                      <a:pt x="190" y="420"/>
                    </a:lnTo>
                    <a:lnTo>
                      <a:pt x="220" y="446"/>
                    </a:lnTo>
                    <a:lnTo>
                      <a:pt x="200" y="555"/>
                    </a:lnTo>
                    <a:lnTo>
                      <a:pt x="185" y="632"/>
                    </a:lnTo>
                    <a:lnTo>
                      <a:pt x="180" y="708"/>
                    </a:lnTo>
                    <a:lnTo>
                      <a:pt x="170" y="775"/>
                    </a:lnTo>
                    <a:lnTo>
                      <a:pt x="140" y="775"/>
                    </a:lnTo>
                    <a:lnTo>
                      <a:pt x="95" y="699"/>
                    </a:lnTo>
                    <a:lnTo>
                      <a:pt x="70" y="641"/>
                    </a:lnTo>
                    <a:lnTo>
                      <a:pt x="50" y="599"/>
                    </a:lnTo>
                    <a:lnTo>
                      <a:pt x="50" y="649"/>
                    </a:lnTo>
                    <a:lnTo>
                      <a:pt x="70" y="699"/>
                    </a:lnTo>
                    <a:lnTo>
                      <a:pt x="105" y="758"/>
                    </a:lnTo>
                    <a:lnTo>
                      <a:pt x="120" y="809"/>
                    </a:lnTo>
                    <a:lnTo>
                      <a:pt x="150" y="834"/>
                    </a:lnTo>
                    <a:lnTo>
                      <a:pt x="165" y="859"/>
                    </a:lnTo>
                    <a:lnTo>
                      <a:pt x="160" y="901"/>
                    </a:lnTo>
                    <a:lnTo>
                      <a:pt x="165" y="960"/>
                    </a:lnTo>
                    <a:lnTo>
                      <a:pt x="170" y="1010"/>
                    </a:lnTo>
                    <a:lnTo>
                      <a:pt x="185" y="1044"/>
                    </a:lnTo>
                    <a:lnTo>
                      <a:pt x="190" y="1086"/>
                    </a:lnTo>
                    <a:lnTo>
                      <a:pt x="175" y="1103"/>
                    </a:lnTo>
                    <a:lnTo>
                      <a:pt x="135" y="1094"/>
                    </a:lnTo>
                    <a:lnTo>
                      <a:pt x="95" y="1052"/>
                    </a:lnTo>
                    <a:lnTo>
                      <a:pt x="65" y="985"/>
                    </a:lnTo>
                    <a:lnTo>
                      <a:pt x="50" y="909"/>
                    </a:lnTo>
                    <a:lnTo>
                      <a:pt x="35" y="851"/>
                    </a:lnTo>
                    <a:lnTo>
                      <a:pt x="35" y="775"/>
                    </a:lnTo>
                    <a:lnTo>
                      <a:pt x="35" y="683"/>
                    </a:lnTo>
                    <a:lnTo>
                      <a:pt x="45" y="624"/>
                    </a:lnTo>
                    <a:lnTo>
                      <a:pt x="50" y="546"/>
                    </a:lnTo>
                    <a:lnTo>
                      <a:pt x="65" y="404"/>
                    </a:lnTo>
                    <a:lnTo>
                      <a:pt x="90" y="278"/>
                    </a:lnTo>
                    <a:lnTo>
                      <a:pt x="65" y="294"/>
                    </a:lnTo>
                    <a:lnTo>
                      <a:pt x="45" y="395"/>
                    </a:lnTo>
                    <a:lnTo>
                      <a:pt x="20" y="496"/>
                    </a:lnTo>
                    <a:lnTo>
                      <a:pt x="10" y="607"/>
                    </a:lnTo>
                    <a:lnTo>
                      <a:pt x="0" y="683"/>
                    </a:lnTo>
                    <a:lnTo>
                      <a:pt x="0" y="809"/>
                    </a:lnTo>
                    <a:lnTo>
                      <a:pt x="10" y="943"/>
                    </a:lnTo>
                    <a:lnTo>
                      <a:pt x="35" y="1027"/>
                    </a:lnTo>
                    <a:lnTo>
                      <a:pt x="75" y="1094"/>
                    </a:lnTo>
                    <a:lnTo>
                      <a:pt x="130" y="1128"/>
                    </a:lnTo>
                    <a:lnTo>
                      <a:pt x="180" y="1153"/>
                    </a:lnTo>
                    <a:lnTo>
                      <a:pt x="215" y="1136"/>
                    </a:lnTo>
                    <a:lnTo>
                      <a:pt x="230" y="1128"/>
                    </a:lnTo>
                    <a:lnTo>
                      <a:pt x="275" y="1119"/>
                    </a:lnTo>
                    <a:lnTo>
                      <a:pt x="325" y="1094"/>
                    </a:lnTo>
                    <a:lnTo>
                      <a:pt x="370" y="1044"/>
                    </a:lnTo>
                    <a:lnTo>
                      <a:pt x="390" y="977"/>
                    </a:lnTo>
                    <a:lnTo>
                      <a:pt x="415" y="901"/>
                    </a:lnTo>
                    <a:lnTo>
                      <a:pt x="421" y="842"/>
                    </a:lnTo>
                    <a:lnTo>
                      <a:pt x="415" y="783"/>
                    </a:lnTo>
                    <a:lnTo>
                      <a:pt x="410" y="708"/>
                    </a:lnTo>
                    <a:lnTo>
                      <a:pt x="410" y="641"/>
                    </a:lnTo>
                    <a:lnTo>
                      <a:pt x="410" y="572"/>
                    </a:lnTo>
                    <a:lnTo>
                      <a:pt x="415" y="479"/>
                    </a:lnTo>
                    <a:lnTo>
                      <a:pt x="415" y="370"/>
                    </a:lnTo>
                    <a:lnTo>
                      <a:pt x="415" y="294"/>
                    </a:lnTo>
                    <a:lnTo>
                      <a:pt x="410" y="194"/>
                    </a:lnTo>
                    <a:lnTo>
                      <a:pt x="390" y="118"/>
                    </a:lnTo>
                    <a:lnTo>
                      <a:pt x="370" y="59"/>
                    </a:lnTo>
                    <a:lnTo>
                      <a:pt x="320" y="26"/>
                    </a:lnTo>
                    <a:lnTo>
                      <a:pt x="265" y="0"/>
                    </a:lnTo>
                    <a:lnTo>
                      <a:pt x="225" y="0"/>
                    </a:lnTo>
                    <a:lnTo>
                      <a:pt x="170" y="9"/>
                    </a:lnTo>
                    <a:lnTo>
                      <a:pt x="135" y="59"/>
                    </a:lnTo>
                    <a:lnTo>
                      <a:pt x="120" y="135"/>
                    </a:lnTo>
                    <a:lnTo>
                      <a:pt x="80" y="194"/>
                    </a:lnTo>
                    <a:lnTo>
                      <a:pt x="75" y="252"/>
                    </a:lnTo>
                    <a:lnTo>
                      <a:pt x="95" y="261"/>
                    </a:lnTo>
                    <a:lnTo>
                      <a:pt x="120" y="202"/>
                    </a:lnTo>
                    <a:lnTo>
                      <a:pt x="130" y="1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152868-1F8D-4DB8-92C2-A71D9E4C717C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4905375" cy="4648200"/>
          </a:xfrm>
        </p:spPr>
        <p:txBody>
          <a:bodyPr/>
          <a:lstStyle/>
          <a:p>
            <a:pPr eaLnBrk="1" hangingPunct="1"/>
            <a:r>
              <a:rPr lang="tr-TR" smtClean="0"/>
              <a:t>Sakince oynamakta zorlanır,</a:t>
            </a:r>
          </a:p>
          <a:p>
            <a:pPr eaLnBrk="1" hangingPunct="1"/>
            <a:r>
              <a:rPr lang="tr-TR" smtClean="0"/>
              <a:t>Sürekli hareket eder, </a:t>
            </a:r>
          </a:p>
          <a:p>
            <a:pPr eaLnBrk="1" hangingPunct="1"/>
            <a:r>
              <a:rPr lang="tr-TR" smtClean="0"/>
              <a:t>Çok konuşur,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28F82-6482-41F5-A623-DAB8A34A4C58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1925"/>
            <a:ext cx="8229600" cy="1311275"/>
          </a:xfrm>
        </p:spPr>
        <p:txBody>
          <a:bodyPr/>
          <a:lstStyle/>
          <a:p>
            <a:pPr algn="ctr" eaLnBrk="1" hangingPunct="1"/>
            <a:r>
              <a:rPr lang="tr-TR" sz="3600" b="1" smtClean="0"/>
              <a:t>DİKKAT EKSİKLİĞİ ÖN PLANDAYSA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6771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4000" smtClean="0"/>
              <a:t>		</a:t>
            </a:r>
            <a:r>
              <a:rPr lang="tr-TR" smtClean="0"/>
              <a:t>Bunlardan asgari 6’sının birden fazla ortamda en az 6 aydır görülüyor olması durumunda dikkat eksikliği olabileceği düşünülür.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Belirli bir işe ya da oyuna uzun süre dikkatini vermekte zorlanır.</a:t>
            </a:r>
          </a:p>
          <a:p>
            <a:pPr eaLnBrk="1" hangingPunct="1"/>
            <a:r>
              <a:rPr lang="tr-TR" smtClean="0"/>
              <a:t>Dikkati kolayca dağılır.</a:t>
            </a:r>
          </a:p>
          <a:p>
            <a:pPr eaLnBrk="1" hangingPunct="1"/>
            <a:r>
              <a:rPr lang="tr-TR" smtClean="0"/>
              <a:t>Basit hatalar yapar.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76E13-5E32-4A52-B7F6-2738B779091F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72400" cy="5181600"/>
          </a:xfrm>
        </p:spPr>
        <p:txBody>
          <a:bodyPr/>
          <a:lstStyle/>
          <a:p>
            <a:pPr eaLnBrk="1" hangingPunct="1"/>
            <a:r>
              <a:rPr lang="tr-TR" smtClean="0"/>
              <a:t>Başladığı işi bitiremez.</a:t>
            </a:r>
          </a:p>
          <a:p>
            <a:pPr eaLnBrk="1" hangingPunct="1"/>
            <a:r>
              <a:rPr lang="tr-TR" smtClean="0"/>
              <a:t>Kendisiyle konuşulurken dinliyormuş gibi görünür.</a:t>
            </a:r>
          </a:p>
          <a:p>
            <a:pPr eaLnBrk="1" hangingPunct="1"/>
            <a:r>
              <a:rPr lang="tr-TR" smtClean="0"/>
              <a:t>Görev ve etkinlikleri düzenlemekte zorlanır.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F842E-697D-4358-A2BD-28B640C7900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49500"/>
            <a:ext cx="8229600" cy="4183063"/>
          </a:xfrm>
        </p:spPr>
        <p:txBody>
          <a:bodyPr/>
          <a:lstStyle/>
          <a:p>
            <a:pPr eaLnBrk="1" hangingPunct="1"/>
            <a:r>
              <a:rPr lang="tr-TR" smtClean="0"/>
              <a:t>Yoğun zihinsel çaba gerektiren işleri yapmaktan kaçınır. (ev ödevi, okul aktiviteleri gibi)</a:t>
            </a:r>
          </a:p>
          <a:p>
            <a:pPr eaLnBrk="1" hangingPunct="1"/>
            <a:r>
              <a:rPr lang="tr-TR" smtClean="0"/>
              <a:t>Etkinlikler için gereken eşyaları kaybeder.</a:t>
            </a:r>
          </a:p>
          <a:p>
            <a:pPr eaLnBrk="1" hangingPunct="1"/>
            <a:r>
              <a:rPr lang="tr-TR" smtClean="0"/>
              <a:t>Günlük etkinliklerde unutkandır.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0844F0-EC1F-490A-A356-B844941E491A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9263"/>
            <a:ext cx="8229600" cy="1311275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DEHB KONUSUNDA AİLEYE ÖNERİLER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229600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Sorunu çözebilmek için öncelikle sorunun varlığını kabullenin.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Çocuğunuza karşı aşırı otoriter veya aşırı hoşgörülü davranmayın.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Çocuğunuzun günlük yaşantısındaki aktiviteleri (kahvaltı, oyun, yemek, uyku saatleri gibi) mutlaka planlayın.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EC7B95-5DAA-4DD5-BB1A-16B1A92DB05D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92375"/>
            <a:ext cx="8229600" cy="2952750"/>
          </a:xfrm>
        </p:spPr>
        <p:txBody>
          <a:bodyPr/>
          <a:lstStyle/>
          <a:p>
            <a:pPr eaLnBrk="1" hangingPunct="1"/>
            <a:r>
              <a:rPr lang="tr-TR" smtClean="0"/>
              <a:t>Aşırı kalabalık ortamlardan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mümkün olduğunca uzak tutun.</a:t>
            </a:r>
          </a:p>
          <a:p>
            <a:pPr eaLnBrk="1" hangingPunct="1"/>
            <a:r>
              <a:rPr lang="tr-TR" smtClean="0"/>
              <a:t>Asla şiddet uygulamayın.</a:t>
            </a:r>
          </a:p>
          <a:p>
            <a:pPr eaLnBrk="1" hangingPunct="1"/>
            <a:r>
              <a:rPr lang="tr-TR" smtClean="0"/>
              <a:t>Çocuğunuzla göz iletişimini sık kullanın.</a:t>
            </a:r>
          </a:p>
        </p:txBody>
      </p:sp>
      <p:graphicFrame>
        <p:nvGraphicFramePr>
          <p:cNvPr id="265216" name="Object 0"/>
          <p:cNvGraphicFramePr>
            <a:graphicFrameLocks noChangeAspect="1"/>
          </p:cNvGraphicFramePr>
          <p:nvPr/>
        </p:nvGraphicFramePr>
        <p:xfrm>
          <a:off x="6248400" y="609600"/>
          <a:ext cx="2133600" cy="2590800"/>
        </p:xfrm>
        <a:graphic>
          <a:graphicData uri="http://schemas.openxmlformats.org/presentationml/2006/ole">
            <p:oleObj spid="_x0000_s3074" name="Clip" r:id="rId3" imgW="2361905" imgH="1990476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52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ADF0C-0621-4BC6-BC27-A3765E52206B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 eaLnBrk="1" hangingPunct="1"/>
            <a:r>
              <a:rPr lang="tr-TR" smtClean="0"/>
              <a:t>Talimatlarınızı ve isteklerinizi kısa cümlelerle ifade edin. Aynı anda birden fazla şey istemeyin.</a:t>
            </a:r>
          </a:p>
          <a:p>
            <a:pPr eaLnBrk="1" hangingPunct="1"/>
            <a:r>
              <a:rPr lang="tr-TR" smtClean="0"/>
              <a:t>Olumlu davranışlarını mutlaka pekiştirin.</a:t>
            </a:r>
          </a:p>
          <a:p>
            <a:pPr eaLnBrk="1" hangingPunct="1"/>
            <a:r>
              <a:rPr lang="tr-TR" smtClean="0"/>
              <a:t>Çocuğunuzun doktoru ve öğretmeni ile mutlaka işbirliği içerisinde olun.</a:t>
            </a:r>
          </a:p>
          <a:p>
            <a:pPr eaLnBrk="1" hangingPunct="1"/>
            <a:r>
              <a:rPr lang="tr-TR" smtClean="0"/>
              <a:t>Çocuğunuzu</a:t>
            </a:r>
            <a:r>
              <a:rPr lang="tr-TR" b="1" smtClean="0"/>
              <a:t> </a:t>
            </a:r>
            <a:r>
              <a:rPr lang="tr-TR" smtClean="0"/>
              <a:t>sportif faaliyetlere yönlendirin.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BB1A2-12CF-4636-AC1F-6A0706A603F9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3" name="WordArt 7"/>
          <p:cNvSpPr>
            <a:spLocks noChangeArrowheads="1" noChangeShapeType="1" noTextEdit="1"/>
          </p:cNvSpPr>
          <p:nvPr/>
        </p:nvSpPr>
        <p:spPr bwMode="auto">
          <a:xfrm>
            <a:off x="990600" y="4373563"/>
            <a:ext cx="7056438" cy="24844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tr-TR" sz="4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DİNLEDİĞİNİZ İÇİN </a:t>
            </a:r>
          </a:p>
          <a:p>
            <a:pPr algn="ctr"/>
            <a:r>
              <a:rPr lang="tr-TR" sz="40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TEŞEKKÜR EDERİZ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28ECC-CDF7-414A-AB10-CE11619E93B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08275"/>
            <a:ext cx="9709150" cy="720725"/>
          </a:xfrm>
        </p:spPr>
        <p:txBody>
          <a:bodyPr/>
          <a:lstStyle/>
          <a:p>
            <a:pPr eaLnBrk="1" hangingPunct="1"/>
            <a:r>
              <a:rPr lang="tr-TR" sz="4000" b="1" smtClean="0"/>
              <a:t>SALDIRGANLIK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573463"/>
            <a:ext cx="8497887" cy="2735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800" smtClean="0"/>
              <a:t>		Saldırganlık, çocuğun genellikle kendi akranlarına ve başkalarına vurması, ısırması, tekmelemesi, eşyaları fırlatması ve tükürmesi gibi zarar vermeyi hedefleyen davranışlarda bulunmasıdır.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7F14A-8955-43A2-B57E-B195837F0CB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77875"/>
            <a:ext cx="7707313" cy="1127125"/>
          </a:xfrm>
        </p:spPr>
        <p:txBody>
          <a:bodyPr/>
          <a:lstStyle/>
          <a:p>
            <a:pPr eaLnBrk="1" hangingPunct="1"/>
            <a:r>
              <a:rPr lang="tr-TR" smtClean="0"/>
              <a:t>SALDIRGANLIĞIN NEDENLERİ</a:t>
            </a:r>
            <a:r>
              <a:rPr lang="tr-TR" sz="4000" b="1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7772400" cy="33448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/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Saldırgan davranışların ebeveynler tarafından ödüllendirilmesi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Çocuğun yetişkinlerden katı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	ceza, anlayışsızlık ve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	yetersiz sevgi görmesi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D1B09-739A-4C01-A52D-9C11C12D51C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1025525"/>
            <a:ext cx="6070600" cy="1311275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SALDIRGANLIĞIN NEDENLERI</a:t>
            </a:r>
            <a:r>
              <a:rPr lang="tr-TR" sz="3600" b="1" smtClean="0"/>
              <a:t>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924175"/>
            <a:ext cx="8229600" cy="3600450"/>
          </a:xfrm>
        </p:spPr>
        <p:txBody>
          <a:bodyPr/>
          <a:lstStyle/>
          <a:p>
            <a:pPr eaLnBrk="1" hangingPunct="1"/>
            <a:r>
              <a:rPr lang="tr-TR" b="1" smtClean="0"/>
              <a:t>Televizyonun ve kitle iletişim araçlarının olumsuz etkisi</a:t>
            </a:r>
          </a:p>
          <a:p>
            <a:pPr eaLnBrk="1" hangingPunct="1"/>
            <a:r>
              <a:rPr lang="tr-TR" b="1" smtClean="0"/>
              <a:t>Olumsuz Anne-baba tutumları</a:t>
            </a:r>
          </a:p>
          <a:p>
            <a:pPr eaLnBrk="1" hangingPunct="1"/>
            <a:r>
              <a:rPr lang="tr-TR" b="1" smtClean="0"/>
              <a:t>Aile içi şiddet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</p:txBody>
      </p:sp>
      <p:pic>
        <p:nvPicPr>
          <p:cNvPr id="11268" name="Picture 4" descr="calwe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244792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46A3F1-7BDB-4E5C-B188-86F6307D62A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562850" cy="1625600"/>
          </a:xfrm>
        </p:spPr>
        <p:txBody>
          <a:bodyPr/>
          <a:lstStyle/>
          <a:p>
            <a:pPr algn="ctr" eaLnBrk="1" hangingPunct="1"/>
            <a:r>
              <a:rPr lang="tr-TR" sz="4000" b="1" smtClean="0"/>
              <a:t>SALDIRGANLIK KONUSUNDA AİLEYE ÖNERİLER</a:t>
            </a:r>
            <a:endParaRPr lang="tr-TR" sz="3600" b="1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353425" cy="3700462"/>
          </a:xfrm>
        </p:spPr>
        <p:txBody>
          <a:bodyPr/>
          <a:lstStyle/>
          <a:p>
            <a:pPr eaLnBrk="1" hangingPunct="1"/>
            <a:r>
              <a:rPr lang="tr-TR" b="1" smtClean="0"/>
              <a:t>Çocuğa saldırganlık konusunda model olmayın.</a:t>
            </a:r>
          </a:p>
          <a:p>
            <a:pPr eaLnBrk="1" hangingPunct="1"/>
            <a:r>
              <a:rPr lang="tr-TR" b="1" smtClean="0"/>
              <a:t>Saldırgan davranışlara tolerans göstermeyin.</a:t>
            </a:r>
          </a:p>
          <a:p>
            <a:pPr eaLnBrk="1" hangingPunct="1"/>
            <a:r>
              <a:rPr lang="tr-TR" b="1" smtClean="0"/>
              <a:t>Saldırgan davranışlar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   kesinlikle dayakla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   cezalandırmayın.</a:t>
            </a:r>
          </a:p>
        </p:txBody>
      </p:sp>
      <p:pic>
        <p:nvPicPr>
          <p:cNvPr id="14341" name="Picture 4" descr="day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49725"/>
            <a:ext cx="19986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2322</TotalTime>
  <Words>1111</Words>
  <Application>Microsoft Office PowerPoint</Application>
  <PresentationFormat>Ekran Gösterisi (4:3)</PresentationFormat>
  <Paragraphs>284</Paragraphs>
  <Slides>58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58</vt:i4>
      </vt:variant>
    </vt:vector>
  </HeadingPairs>
  <TitlesOfParts>
    <vt:vector size="63" baseType="lpstr">
      <vt:lpstr>Tahoma</vt:lpstr>
      <vt:lpstr>Arial</vt:lpstr>
      <vt:lpstr>Wingdings</vt:lpstr>
      <vt:lpstr>Blends</vt:lpstr>
      <vt:lpstr>Microsoft Clip Gallery</vt:lpstr>
      <vt:lpstr>Slayt 1</vt:lpstr>
      <vt:lpstr>DAVRANIŞ BOZUKLUKLARI</vt:lpstr>
      <vt:lpstr>ÇOCUKLARDA SIK GÖRÜLEN UYUM VE DAVRANIŞ BOZUKLUKLARI </vt:lpstr>
      <vt:lpstr>GENEL OLARAK DAVRANIŞ BOZUKLUKLARININ NEDENLERi</vt:lpstr>
      <vt:lpstr>DAVRANIŞ BOZUKLUĞU OLAN ÇOCUKLARLA OLUMLU İLİŞKİ NASIL KURULUR ?</vt:lpstr>
      <vt:lpstr>SALDIRGANLIK</vt:lpstr>
      <vt:lpstr>SALDIRGANLIĞIN NEDENLERİ </vt:lpstr>
      <vt:lpstr>SALDIRGANLIĞIN NEDENLERI </vt:lpstr>
      <vt:lpstr>SALDIRGANLIK KONUSUNDA AİLEYE ÖNERİLER</vt:lpstr>
      <vt:lpstr>Slayt 10</vt:lpstr>
      <vt:lpstr>Slayt 11</vt:lpstr>
      <vt:lpstr>Slayt 12</vt:lpstr>
      <vt:lpstr>   YALAN</vt:lpstr>
      <vt:lpstr>YALANIN NEDENLERİ</vt:lpstr>
      <vt:lpstr> </vt:lpstr>
      <vt:lpstr>YALAN KONUSUNDA AİLEYE ÖNERİLER</vt:lpstr>
      <vt:lpstr>Slayt 17</vt:lpstr>
      <vt:lpstr>Slayt 18</vt:lpstr>
      <vt:lpstr>ALTINI  ISLATMA</vt:lpstr>
      <vt:lpstr>ALTINI ISLATMANIN NEDENLERİ</vt:lpstr>
      <vt:lpstr>Slayt 21</vt:lpstr>
      <vt:lpstr>Slayt 22</vt:lpstr>
      <vt:lpstr>ALTINI ISLATMA KONUSUNDA AİLEYE ÖNERİLER</vt:lpstr>
      <vt:lpstr>Slayt 24</vt:lpstr>
      <vt:lpstr>Slayt 25</vt:lpstr>
      <vt:lpstr>Slayt 26</vt:lpstr>
      <vt:lpstr>Slayt 27</vt:lpstr>
      <vt:lpstr>Slayt 28</vt:lpstr>
      <vt:lpstr>Slayt 29</vt:lpstr>
      <vt:lpstr>TIRNAK YEMENİN NEDENLERİ</vt:lpstr>
      <vt:lpstr>Slayt 31</vt:lpstr>
      <vt:lpstr>TIRNAK YEME KONUSUNDA AİLEYE ÖNERİLER</vt:lpstr>
      <vt:lpstr>Slayt 33</vt:lpstr>
      <vt:lpstr>Slayt 34</vt:lpstr>
      <vt:lpstr>Slayt 35</vt:lpstr>
      <vt:lpstr>   KEKEMELİĞİN      NEDENLERİ</vt:lpstr>
      <vt:lpstr>Slayt 37</vt:lpstr>
      <vt:lpstr>KEKEMELİK KONUSUNDA AİLEYE ÖNERİLER</vt:lpstr>
      <vt:lpstr>Slayt 39</vt:lpstr>
      <vt:lpstr>Slayt 40</vt:lpstr>
      <vt:lpstr>Slayt 41</vt:lpstr>
      <vt:lpstr>Slayt 42</vt:lpstr>
      <vt:lpstr>İNATÇILIĞIN NEDENLERİ</vt:lpstr>
      <vt:lpstr>İNATÇILIK KONUSUNDA AİLEYE ÖNERİLER </vt:lpstr>
      <vt:lpstr>Slayt 45</vt:lpstr>
      <vt:lpstr>Slayt 46</vt:lpstr>
      <vt:lpstr>DİKKAT EKSİKLİĞİ, HİPERAKTİVİTE</vt:lpstr>
      <vt:lpstr>HİPERAKTİVİTENİN  NEDENLERİ</vt:lpstr>
      <vt:lpstr>Slayt 49</vt:lpstr>
      <vt:lpstr>HİPERAKTİVİTE  ÖN PLANDAYSA</vt:lpstr>
      <vt:lpstr>Slayt 51</vt:lpstr>
      <vt:lpstr>DİKKAT EKSİKLİĞİ ÖN PLANDAYSA</vt:lpstr>
      <vt:lpstr>Slayt 53</vt:lpstr>
      <vt:lpstr>Slayt 54</vt:lpstr>
      <vt:lpstr>DEHB KONUSUNDA AİLEYE ÖNERİLER</vt:lpstr>
      <vt:lpstr>Slayt 56</vt:lpstr>
      <vt:lpstr>Slayt 57</vt:lpstr>
      <vt:lpstr>Slayt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Hakan</dc:creator>
  <cp:lastModifiedBy>BeRaT</cp:lastModifiedBy>
  <cp:revision>165</cp:revision>
  <dcterms:created xsi:type="dcterms:W3CDTF">2005-12-08T20:33:31Z</dcterms:created>
  <dcterms:modified xsi:type="dcterms:W3CDTF">2016-12-23T12:27:50Z</dcterms:modified>
</cp:coreProperties>
</file>